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24384000" cy="13716000"/>
  <p:notesSz cx="6858000" cy="9144000"/>
  <p:embeddedFontLst>
    <p:embeddedFont>
      <p:font typeface="Montserrat Bold" pitchFamily="2" charset="77"/>
      <p:bold r:id="rId12"/>
      <p:italic r:id="rId13"/>
      <p:boldItalic r:id="rId14"/>
    </p:embeddedFont>
    <p:embeddedFont>
      <p:font typeface="Montserrat Medium" pitchFamily="2" charset="77"/>
      <p:regular r:id="rId15"/>
      <p:italic r:id="rId16"/>
    </p:embeddedFont>
    <p:embeddedFont>
      <p:font typeface="Montserrat-BoldItalic" pitchFamily="2" charset="77"/>
      <p:bold r:id="rId17"/>
      <p:italic r:id="rId18"/>
      <p:boldItalic r:id="rId19"/>
    </p:embeddedFont>
    <p:embeddedFont>
      <p:font typeface="Montserrat-Italic" pitchFamily="2" charset="77"/>
      <p:italic r:id="rId20"/>
    </p:embeddedFont>
    <p:embeddedFont>
      <p:font typeface="Tw Cen MT" panose="020B0602020104020603" pitchFamily="34" charset="77"/>
      <p:regular r:id="rId21"/>
      <p:bold r:id="rId22"/>
      <p:italic r:id="rId23"/>
      <p:boldItalic r:id="rId24"/>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23"/>
    <p:restoredTop sz="94694"/>
  </p:normalViewPr>
  <p:slideViewPr>
    <p:cSldViewPr snapToGrid="0" snapToObjects="1">
      <p:cViewPr varScale="1">
        <p:scale>
          <a:sx n="60" d="100"/>
          <a:sy n="60" d="100"/>
        </p:scale>
        <p:origin x="108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4833937" y="2303859"/>
            <a:ext cx="14716126" cy="4643438"/>
          </a:xfrm>
          <a:prstGeom prst="rect">
            <a:avLst/>
          </a:prstGeom>
        </p:spPr>
        <p:txBody>
          <a:bodyPr anchor="b"/>
          <a:lstStyle/>
          <a:p>
            <a:r>
              <a:t>Title Text</a:t>
            </a:r>
          </a:p>
        </p:txBody>
      </p:sp>
      <p:sp>
        <p:nvSpPr>
          <p:cNvPr id="12" name="Shape 12"/>
          <p:cNvSpPr>
            <a:spLocks noGrp="1"/>
          </p:cNvSpPr>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Shape 94"/>
          <p:cNvSpPr>
            <a:spLocks noGrp="1"/>
          </p:cNvSpPr>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047999" y="0"/>
            <a:ext cx="18288001"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sz="half" idx="13"/>
          </p:nvPr>
        </p:nvSpPr>
        <p:spPr>
          <a:xfrm>
            <a:off x="5334000" y="946546"/>
            <a:ext cx="13716001" cy="8304611"/>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4833937" y="9447609"/>
            <a:ext cx="14716126" cy="2000251"/>
          </a:xfrm>
          <a:prstGeom prst="rect">
            <a:avLst/>
          </a:prstGeom>
        </p:spPr>
        <p:txBody>
          <a:bodyPr anchor="b"/>
          <a:lstStyle/>
          <a:p>
            <a:r>
              <a:t>Title Text</a:t>
            </a:r>
          </a:p>
        </p:txBody>
      </p:sp>
      <p:sp>
        <p:nvSpPr>
          <p:cNvPr id="22" name="Shape 22"/>
          <p:cNvSpPr>
            <a:spLocks noGrp="1"/>
          </p:cNvSpPr>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4833937" y="4536281"/>
            <a:ext cx="14716126"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2495609" y="892968"/>
            <a:ext cx="7500938" cy="11555017"/>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4387453" y="892968"/>
            <a:ext cx="7500938" cy="5607845"/>
          </a:xfrm>
          <a:prstGeom prst="rect">
            <a:avLst/>
          </a:prstGeom>
        </p:spPr>
        <p:txBody>
          <a:bodyPr anchor="b"/>
          <a:lstStyle>
            <a:lvl1pPr>
              <a:defRPr sz="8400"/>
            </a:lvl1pPr>
          </a:lstStyle>
          <a:p>
            <a:r>
              <a:t>Title Text</a:t>
            </a:r>
          </a:p>
        </p:txBody>
      </p:sp>
      <p:sp>
        <p:nvSpPr>
          <p:cNvPr id="40" name="Shape 40"/>
          <p:cNvSpPr>
            <a:spLocks noGrp="1"/>
          </p:cNvSpPr>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228600" algn="ctr">
              <a:spcBef>
                <a:spcPts val="0"/>
              </a:spcBef>
              <a:buSzTx/>
              <a:buNone/>
              <a:defRPr sz="5200"/>
            </a:lvl2pPr>
            <a:lvl3pPr marL="0" indent="457200" algn="ctr">
              <a:spcBef>
                <a:spcPts val="0"/>
              </a:spcBef>
              <a:buSzTx/>
              <a:buNone/>
              <a:defRPr sz="5200"/>
            </a:lvl3pPr>
            <a:lvl4pPr marL="0" indent="685800" algn="ctr">
              <a:spcBef>
                <a:spcPts val="0"/>
              </a:spcBef>
              <a:buSzTx/>
              <a:buNone/>
              <a:defRPr sz="5200"/>
            </a:lvl4pPr>
            <a:lvl5pPr marL="0" indent="91440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12495609" y="3643312"/>
            <a:ext cx="7500938"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12495609" y="1250156"/>
            <a:ext cx="7500938"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357187"/>
            <a:ext cx="15609094" cy="303609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4387453" y="3643312"/>
            <a:ext cx="15609094" cy="884039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www.designthinkmakebreakrepeat.com" TargetMode="External"/><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0EC75B3-4F47-564C-927C-2F0EFE5C8750}"/>
              </a:ext>
            </a:extLst>
          </p:cNvPr>
          <p:cNvGrpSpPr/>
          <p:nvPr/>
        </p:nvGrpSpPr>
        <p:grpSpPr>
          <a:xfrm>
            <a:off x="-22552" y="-46537"/>
            <a:ext cx="24442002" cy="13307790"/>
            <a:chOff x="-22552" y="-46537"/>
            <a:chExt cx="24442002" cy="13307790"/>
          </a:xfrm>
        </p:grpSpPr>
        <p:pic>
          <p:nvPicPr>
            <p:cNvPr id="119" name="Business model experimentation.jpg"/>
            <p:cNvPicPr>
              <a:picLocks noChangeAspect="1"/>
            </p:cNvPicPr>
            <p:nvPr/>
          </p:nvPicPr>
          <p:blipFill>
            <a:blip r:embed="rId2"/>
            <a:srcRect t="19053" b="19053"/>
            <a:stretch>
              <a:fillRect/>
            </a:stretch>
          </p:blipFill>
          <p:spPr>
            <a:xfrm>
              <a:off x="-22552" y="-12382"/>
              <a:ext cx="24419839" cy="11336886"/>
            </a:xfrm>
            <a:prstGeom prst="rect">
              <a:avLst/>
            </a:prstGeom>
            <a:ln w="12700">
              <a:miter lim="400000"/>
            </a:ln>
          </p:spPr>
        </p:pic>
        <p:sp>
          <p:nvSpPr>
            <p:cNvPr id="120" name="Shape 120"/>
            <p:cNvSpPr/>
            <p:nvPr/>
          </p:nvSpPr>
          <p:spPr>
            <a:xfrm>
              <a:off x="585599" y="11962671"/>
              <a:ext cx="6798083" cy="10191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l">
                <a:defRPr sz="5700" b="0">
                  <a:latin typeface="Montserrat Bold"/>
                  <a:ea typeface="Montserrat Bold"/>
                  <a:cs typeface="Montserrat Bold"/>
                  <a:sym typeface="Montserrat Bold"/>
                </a:defRPr>
              </a:pPr>
              <a:r>
                <a:rPr>
                  <a:solidFill>
                    <a:srgbClr val="EE5150"/>
                  </a:solidFill>
                </a:rPr>
                <a:t>TURN TO: </a:t>
              </a:r>
              <a:r>
                <a:t>Page 32</a:t>
              </a:r>
            </a:p>
          </p:txBody>
        </p:sp>
        <p:sp>
          <p:nvSpPr>
            <p:cNvPr id="121" name="Shape 121"/>
            <p:cNvSpPr/>
            <p:nvPr/>
          </p:nvSpPr>
          <p:spPr>
            <a:xfrm>
              <a:off x="-11196" y="-46537"/>
              <a:ext cx="24406392" cy="11221231"/>
            </a:xfrm>
            <a:prstGeom prst="rect">
              <a:avLst/>
            </a:prstGeom>
            <a:solidFill>
              <a:srgbClr val="000000">
                <a:alpha val="30000"/>
              </a:srgb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2" name="Shape 122"/>
            <p:cNvSpPr/>
            <p:nvPr/>
          </p:nvSpPr>
          <p:spPr>
            <a:xfrm>
              <a:off x="13058" y="11257466"/>
              <a:ext cx="24406392" cy="1"/>
            </a:xfrm>
            <a:prstGeom prst="line">
              <a:avLst/>
            </a:prstGeom>
            <a:ln w="203200">
              <a:solidFill>
                <a:srgbClr val="FF283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3" name="Shape 123"/>
            <p:cNvSpPr/>
            <p:nvPr/>
          </p:nvSpPr>
          <p:spPr>
            <a:xfrm>
              <a:off x="14975014" y="12508777"/>
              <a:ext cx="8889620"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Alexander Osterwalder,</a:t>
              </a:r>
            </a:p>
            <a:p>
              <a:pPr algn="r">
                <a:defRPr sz="2000" b="0">
                  <a:solidFill>
                    <a:srgbClr val="919191"/>
                  </a:solidFill>
                  <a:latin typeface="Montserrat Medium"/>
                  <a:ea typeface="Montserrat Medium"/>
                  <a:cs typeface="Montserrat Medium"/>
                  <a:sym typeface="Montserrat Medium"/>
                </a:defRPr>
              </a:pPr>
              <a:r>
                <a:t> CC BY 2.0, https://www.flickr.com/photos/ osterwalder/4184663774/</a:t>
              </a:r>
            </a:p>
          </p:txBody>
        </p:sp>
        <p:sp>
          <p:nvSpPr>
            <p:cNvPr id="124" name="Shape 124"/>
            <p:cNvSpPr/>
            <p:nvPr/>
          </p:nvSpPr>
          <p:spPr>
            <a:xfrm>
              <a:off x="-11907" y="1730111"/>
              <a:ext cx="17426085"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25" name="Shape 125"/>
            <p:cNvSpPr/>
            <p:nvPr/>
          </p:nvSpPr>
          <p:spPr>
            <a:xfrm rot="5400000">
              <a:off x="16887600" y="2255272"/>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6" name="Shape 126"/>
            <p:cNvSpPr/>
            <p:nvPr/>
          </p:nvSpPr>
          <p:spPr>
            <a:xfrm>
              <a:off x="495030" y="214262"/>
              <a:ext cx="16780938" cy="393101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Business Model</a:t>
              </a:r>
            </a:p>
          </p:txBody>
        </p:sp>
        <p:sp>
          <p:nvSpPr>
            <p:cNvPr id="127" name="Shape 127"/>
            <p:cNvSpPr/>
            <p:nvPr/>
          </p:nvSpPr>
          <p:spPr>
            <a:xfrm>
              <a:off x="1205292" y="7275075"/>
              <a:ext cx="9969935" cy="3038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p>
              <a:pPr algn="l">
                <a:defRPr sz="5700" i="1">
                  <a:solidFill>
                    <a:srgbClr val="FFFFFF"/>
                  </a:solidFill>
                  <a:latin typeface="Palatino"/>
                  <a:ea typeface="Palatino"/>
                  <a:cs typeface="Palatino"/>
                  <a:sym typeface="Palatino"/>
                </a:defRPr>
              </a:pPr>
              <a:r>
                <a:t>Iteratively exploring ideas for</a:t>
              </a:r>
            </a:p>
            <a:p>
              <a:pPr algn="l">
                <a:defRPr sz="5700" i="1">
                  <a:solidFill>
                    <a:srgbClr val="FFFFFF"/>
                  </a:solidFill>
                  <a:latin typeface="Palatino"/>
                  <a:ea typeface="Palatino"/>
                  <a:cs typeface="Palatino"/>
                  <a:sym typeface="Palatino"/>
                </a:defRPr>
              </a:pPr>
              <a:r>
                <a:t>business model designs</a:t>
              </a:r>
            </a:p>
          </p:txBody>
        </p:sp>
        <p:sp>
          <p:nvSpPr>
            <p:cNvPr id="128" name="Shape 128"/>
            <p:cNvSpPr/>
            <p:nvPr/>
          </p:nvSpPr>
          <p:spPr>
            <a:xfrm>
              <a:off x="8240" y="4495128"/>
              <a:ext cx="18598454"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29" name="Shape 129"/>
            <p:cNvSpPr/>
            <p:nvPr/>
          </p:nvSpPr>
          <p:spPr>
            <a:xfrm rot="5400000">
              <a:off x="18090000" y="5020288"/>
              <a:ext cx="2321715" cy="1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0" name="Shape 130"/>
            <p:cNvSpPr/>
            <p:nvPr/>
          </p:nvSpPr>
          <p:spPr>
            <a:xfrm>
              <a:off x="504899" y="3563828"/>
              <a:ext cx="18036448" cy="2476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5600"/>
                </a:lnSpc>
                <a:defRPr sz="15000" b="0" spc="-300">
                  <a:solidFill>
                    <a:srgbClr val="FFFFFF"/>
                  </a:solidFill>
                  <a:latin typeface="Montserrat Bold"/>
                  <a:ea typeface="Montserrat Bold"/>
                  <a:cs typeface="Montserrat Bold"/>
                  <a:sym typeface="Montserrat Bold"/>
                </a:defRPr>
              </a:pPr>
              <a:r>
                <a:rPr sz="16000" spc="-319" dirty="0"/>
                <a:t>Experimentation</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515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C72AFE9-A532-CF42-9B57-3104D5594A8D}"/>
              </a:ext>
            </a:extLst>
          </p:cNvPr>
          <p:cNvGrpSpPr/>
          <p:nvPr/>
        </p:nvGrpSpPr>
        <p:grpSpPr>
          <a:xfrm>
            <a:off x="-254236" y="-375470"/>
            <a:ext cx="24118870" cy="13484323"/>
            <a:chOff x="-254236" y="-375470"/>
            <a:chExt cx="24118870" cy="13484323"/>
          </a:xfrm>
        </p:grpSpPr>
        <p:sp>
          <p:nvSpPr>
            <p:cNvPr id="132" name="Shape 132"/>
            <p:cNvSpPr/>
            <p:nvPr/>
          </p:nvSpPr>
          <p:spPr>
            <a:xfrm>
              <a:off x="5037" y="-375470"/>
              <a:ext cx="17893267" cy="5562601"/>
            </a:xfrm>
            <a:prstGeom prst="rect">
              <a:avLst/>
            </a:prstGeom>
            <a:solidFill>
              <a:srgbClr val="FFFFFF"/>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33" name="Shape 133"/>
            <p:cNvSpPr/>
            <p:nvPr/>
          </p:nvSpPr>
          <p:spPr>
            <a:xfrm rot="5400000">
              <a:off x="16459200" y="1429342"/>
              <a:ext cx="5169185" cy="22824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DFFFD"/>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4" name="Shape 134"/>
            <p:cNvSpPr/>
            <p:nvPr/>
          </p:nvSpPr>
          <p:spPr>
            <a:xfrm>
              <a:off x="-254236" y="108341"/>
              <a:ext cx="18096576" cy="492442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defRPr sz="15000" b="0" spc="-300">
                  <a:solidFill>
                    <a:srgbClr val="EE5150"/>
                  </a:solidFill>
                  <a:latin typeface="Montserrat Bold"/>
                  <a:ea typeface="Montserrat Bold"/>
                  <a:cs typeface="Montserrat Bold"/>
                  <a:sym typeface="Montserrat Bold"/>
                </a:defRPr>
              </a:pPr>
              <a:r>
                <a:rPr sz="16000" spc="-319" dirty="0"/>
                <a:t>Business Model</a:t>
              </a:r>
              <a:r>
                <a:rPr lang="zh-CN" altLang="en-US" sz="16000" spc="-319" dirty="0"/>
                <a:t> </a:t>
              </a:r>
              <a:r>
                <a:rPr lang="en-US" altLang="zh-CN" sz="16000" spc="-319" dirty="0"/>
                <a:t>	</a:t>
              </a:r>
              <a:r>
                <a:rPr sz="16000" spc="-319" dirty="0"/>
                <a:t>Experimentation</a:t>
              </a:r>
            </a:p>
          </p:txBody>
        </p:sp>
        <p:sp>
          <p:nvSpPr>
            <p:cNvPr id="135" name="Shape 135"/>
            <p:cNvSpPr/>
            <p:nvPr/>
          </p:nvSpPr>
          <p:spPr>
            <a:xfrm>
              <a:off x="18745136" y="12661177"/>
              <a:ext cx="5119498"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rPr>
                  <a:solidFill>
                    <a:srgbClr val="FFFFFF"/>
                  </a:solidFill>
                </a:rPr>
                <a:t>Image Attribution: Lorum ipsum dolor</a:t>
              </a:r>
              <a:r>
                <a:t> </a:t>
              </a:r>
            </a:p>
          </p:txBody>
        </p:sp>
      </p:grpSp>
      <p:sp>
        <p:nvSpPr>
          <p:cNvPr id="136" name="Shape 136"/>
          <p:cNvSpPr/>
          <p:nvPr/>
        </p:nvSpPr>
        <p:spPr>
          <a:xfrm>
            <a:off x="688027" y="5976336"/>
            <a:ext cx="3419298" cy="981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ts val="7500"/>
              </a:lnSpc>
              <a:defRPr sz="5400" b="0">
                <a:solidFill>
                  <a:srgbClr val="FFFFFF"/>
                </a:solidFill>
                <a:latin typeface="Montserrat Bold"/>
                <a:ea typeface="Montserrat Bold"/>
                <a:cs typeface="Montserrat Bold"/>
                <a:sym typeface="Montserrat Bold"/>
              </a:defRPr>
            </a:lvl1pPr>
          </a:lstStyle>
          <a:p>
            <a:r>
              <a:t>Example: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152" name="Shape 152"/>
          <p:cNvSpPr/>
          <p:nvPr/>
        </p:nvSpPr>
        <p:spPr>
          <a:xfrm>
            <a:off x="19369023" y="10470228"/>
            <a:ext cx="493717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a:t>
            </a:r>
          </a:p>
        </p:txBody>
      </p:sp>
      <p:sp>
        <p:nvSpPr>
          <p:cNvPr id="154" name="Shape 154"/>
          <p:cNvSpPr/>
          <p:nvPr/>
        </p:nvSpPr>
        <p:spPr>
          <a:xfrm>
            <a:off x="153602" y="11114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grpSp>
        <p:nvGrpSpPr>
          <p:cNvPr id="3" name="Group 2">
            <a:extLst>
              <a:ext uri="{FF2B5EF4-FFF2-40B4-BE49-F238E27FC236}">
                <a16:creationId xmlns:a16="http://schemas.microsoft.com/office/drawing/2014/main" id="{D53CD8DB-E40B-FA4C-AF0D-9DA8FA1DE679}"/>
              </a:ext>
            </a:extLst>
          </p:cNvPr>
          <p:cNvGrpSpPr/>
          <p:nvPr/>
        </p:nvGrpSpPr>
        <p:grpSpPr>
          <a:xfrm>
            <a:off x="-347308" y="-75167"/>
            <a:ext cx="24810267" cy="13336420"/>
            <a:chOff x="-347308" y="-75167"/>
            <a:chExt cx="24810267" cy="13336420"/>
          </a:xfrm>
        </p:grpSpPr>
        <p:pic>
          <p:nvPicPr>
            <p:cNvPr id="138" name="Business model experimentation.jpg"/>
            <p:cNvPicPr>
              <a:picLocks noChangeAspect="1"/>
            </p:cNvPicPr>
            <p:nvPr/>
          </p:nvPicPr>
          <p:blipFill>
            <a:blip r:embed="rId2"/>
            <a:srcRect t="29770" b="29770"/>
            <a:stretch>
              <a:fillRect/>
            </a:stretch>
          </p:blipFill>
          <p:spPr>
            <a:xfrm>
              <a:off x="1212" y="-9608"/>
              <a:ext cx="19473580" cy="5909701"/>
            </a:xfrm>
            <a:prstGeom prst="rect">
              <a:avLst/>
            </a:prstGeom>
            <a:ln w="12700">
              <a:miter lim="400000"/>
            </a:ln>
          </p:spPr>
        </p:pic>
        <p:sp>
          <p:nvSpPr>
            <p:cNvPr id="139" name="Shape 139"/>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0" name="Shape 140"/>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1" name="Shape 141"/>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2" name="Shape 142"/>
            <p:cNvSpPr/>
            <p:nvPr/>
          </p:nvSpPr>
          <p:spPr>
            <a:xfrm>
              <a:off x="19212262" y="137168"/>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32</a:t>
              </a:r>
            </a:p>
          </p:txBody>
        </p:sp>
        <p:sp>
          <p:nvSpPr>
            <p:cNvPr id="143" name="Shape 143"/>
            <p:cNvSpPr/>
            <p:nvPr/>
          </p:nvSpPr>
          <p:spPr>
            <a:xfrm>
              <a:off x="1372043" y="6614097"/>
              <a:ext cx="21354888" cy="31146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algn="l">
                <a:defRPr b="0">
                  <a:latin typeface="Montserrat Medium"/>
                  <a:ea typeface="Montserrat Medium"/>
                  <a:cs typeface="Montserrat Medium"/>
                  <a:sym typeface="Montserrat Medium"/>
                </a:defRPr>
              </a:pPr>
              <a:r>
                <a:t>In this exercise, you will generate diverse business model concepts based on five different foci. Use the provided templates (pp.167–168) and the resources on the companion website to guide you. Begin with a business model canvas (p.30) filled in for a company of your choice, or use the resources provided on the companion website. </a:t>
              </a:r>
            </a:p>
            <a:p>
              <a:pPr algn="l">
                <a:defRPr b="0">
                  <a:latin typeface="Montserrat Medium"/>
                  <a:ea typeface="Montserrat Medium"/>
                  <a:cs typeface="Montserrat Medium"/>
                  <a:sym typeface="Montserrat Medium"/>
                </a:defRPr>
              </a:pPr>
              <a:endParaRPr/>
            </a:p>
          </p:txBody>
        </p:sp>
        <p:sp>
          <p:nvSpPr>
            <p:cNvPr id="144" name="Shape 144"/>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5" name="Shape 145"/>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146" name="Shape 146"/>
            <p:cNvSpPr/>
            <p:nvPr/>
          </p:nvSpPr>
          <p:spPr>
            <a:xfrm>
              <a:off x="20130576" y="3770358"/>
              <a:ext cx="4091306"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t> P</a:t>
              </a:r>
              <a:r>
                <a:rPr>
                  <a:latin typeface="Montserrat Medium"/>
                  <a:ea typeface="Montserrat Medium"/>
                  <a:cs typeface="Montserrat Medium"/>
                  <a:sym typeface="Montserrat Medium"/>
                </a:rPr>
                <a:t>en, internet access</a:t>
              </a:r>
            </a:p>
          </p:txBody>
        </p:sp>
        <p:sp>
          <p:nvSpPr>
            <p:cNvPr id="147" name="Shape 147"/>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8" name="Shape 148"/>
            <p:cNvSpPr/>
            <p:nvPr/>
          </p:nvSpPr>
          <p:spPr>
            <a:xfrm>
              <a:off x="1478213"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149" name="Shape 149"/>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150" name="Shape 150"/>
            <p:cNvSpPr/>
            <p:nvPr/>
          </p:nvSpPr>
          <p:spPr>
            <a:xfrm>
              <a:off x="16358308"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153" name="Shape 153"/>
            <p:cNvSpPr/>
            <p:nvPr/>
          </p:nvSpPr>
          <p:spPr>
            <a:xfrm>
              <a:off x="14975014" y="12508777"/>
              <a:ext cx="8889620"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Alexander Osterwalder,</a:t>
              </a:r>
            </a:p>
            <a:p>
              <a:pPr algn="r">
                <a:defRPr sz="2000" b="0">
                  <a:solidFill>
                    <a:srgbClr val="919191"/>
                  </a:solidFill>
                  <a:latin typeface="Montserrat Medium"/>
                  <a:ea typeface="Montserrat Medium"/>
                  <a:cs typeface="Montserrat Medium"/>
                  <a:sym typeface="Montserrat Medium"/>
                </a:defRPr>
              </a:pPr>
              <a:r>
                <a:t> CC BY 2.0, https://www.flickr.com/photos/ osterwalder/4184663774/</a:t>
              </a:r>
            </a:p>
          </p:txBody>
        </p:sp>
        <p:sp>
          <p:nvSpPr>
            <p:cNvPr id="155" name="Shape 155"/>
            <p:cNvSpPr/>
            <p:nvPr/>
          </p:nvSpPr>
          <p:spPr>
            <a:xfrm>
              <a:off x="-6795" y="632249"/>
              <a:ext cx="15465404"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56" name="Shape 156"/>
            <p:cNvSpPr/>
            <p:nvPr/>
          </p:nvSpPr>
          <p:spPr>
            <a:xfrm rot="5400000">
              <a:off x="14932590" y="1157410"/>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57" name="Shape 157"/>
            <p:cNvSpPr/>
            <p:nvPr/>
          </p:nvSpPr>
          <p:spPr>
            <a:xfrm>
              <a:off x="-233723" y="-43200"/>
              <a:ext cx="15385148" cy="2324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4400"/>
                </a:lnSpc>
                <a:defRPr sz="15000" b="0" spc="-300">
                  <a:solidFill>
                    <a:srgbClr val="FFFFFF"/>
                  </a:solidFill>
                  <a:latin typeface="Montserrat Bold"/>
                  <a:ea typeface="Montserrat Bold"/>
                  <a:cs typeface="Montserrat Bold"/>
                  <a:sym typeface="Montserrat Bold"/>
                </a:defRPr>
              </a:pPr>
              <a:r>
                <a:rPr dirty="0"/>
                <a:t>Business Model</a:t>
              </a:r>
            </a:p>
          </p:txBody>
        </p:sp>
        <p:sp>
          <p:nvSpPr>
            <p:cNvPr id="158" name="Shape 158"/>
            <p:cNvSpPr/>
            <p:nvPr/>
          </p:nvSpPr>
          <p:spPr>
            <a:xfrm>
              <a:off x="-39958" y="3219466"/>
              <a:ext cx="16150607"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59" name="Shape 159"/>
            <p:cNvSpPr/>
            <p:nvPr/>
          </p:nvSpPr>
          <p:spPr>
            <a:xfrm rot="5400000">
              <a:off x="15580800" y="3750134"/>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60" name="Shape 160"/>
            <p:cNvSpPr/>
            <p:nvPr/>
          </p:nvSpPr>
          <p:spPr>
            <a:xfrm>
              <a:off x="-347308" y="2324028"/>
              <a:ext cx="17024872" cy="2324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4400"/>
                </a:lnSpc>
                <a:defRPr sz="15000" b="0" spc="-300">
                  <a:solidFill>
                    <a:srgbClr val="FFFFFF"/>
                  </a:solidFill>
                  <a:latin typeface="Montserrat Bold"/>
                  <a:ea typeface="Montserrat Bold"/>
                  <a:cs typeface="Montserrat Bold"/>
                  <a:sym typeface="Montserrat Bold"/>
                </a:defRPr>
              </a:pPr>
              <a:r>
                <a:rPr dirty="0"/>
                <a:t>Experimentation</a:t>
              </a:r>
            </a:p>
          </p:txBody>
        </p:sp>
        <p:sp>
          <p:nvSpPr>
            <p:cNvPr id="161" name="Shape 161"/>
            <p:cNvSpPr/>
            <p:nvPr/>
          </p:nvSpPr>
          <p:spPr>
            <a:xfrm>
              <a:off x="6438245"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162" name="Shape 162"/>
            <p:cNvSpPr/>
            <p:nvPr/>
          </p:nvSpPr>
          <p:spPr>
            <a:xfrm>
              <a:off x="11398277"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grpSp>
      <p:sp>
        <p:nvSpPr>
          <p:cNvPr id="163" name="Shape 163"/>
          <p:cNvSpPr/>
          <p:nvPr/>
        </p:nvSpPr>
        <p:spPr>
          <a:xfrm>
            <a:off x="590519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164" name="Shape 164"/>
          <p:cNvSpPr/>
          <p:nvPr/>
        </p:nvSpPr>
        <p:spPr>
          <a:xfrm>
            <a:off x="10865222"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165" name="Shape 165"/>
          <p:cNvSpPr/>
          <p:nvPr/>
        </p:nvSpPr>
        <p:spPr>
          <a:xfrm>
            <a:off x="1582525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[30 mins]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181" name="Shape 181"/>
          <p:cNvSpPr/>
          <p:nvPr/>
        </p:nvSpPr>
        <p:spPr>
          <a:xfrm>
            <a:off x="19369023" y="10470228"/>
            <a:ext cx="493717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a:t>
            </a:r>
          </a:p>
        </p:txBody>
      </p:sp>
      <p:sp>
        <p:nvSpPr>
          <p:cNvPr id="182" name="Shape 182"/>
          <p:cNvSpPr/>
          <p:nvPr/>
        </p:nvSpPr>
        <p:spPr>
          <a:xfrm>
            <a:off x="5113634" y="11114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191" name="Shape 191"/>
          <p:cNvSpPr/>
          <p:nvPr/>
        </p:nvSpPr>
        <p:spPr>
          <a:xfrm>
            <a:off x="590519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192" name="Shape 192"/>
          <p:cNvSpPr/>
          <p:nvPr/>
        </p:nvSpPr>
        <p:spPr>
          <a:xfrm>
            <a:off x="10865222"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193" name="Shape 193"/>
          <p:cNvSpPr/>
          <p:nvPr/>
        </p:nvSpPr>
        <p:spPr>
          <a:xfrm>
            <a:off x="1582525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[30 mins] </a:t>
            </a:r>
          </a:p>
        </p:txBody>
      </p:sp>
      <p:grpSp>
        <p:nvGrpSpPr>
          <p:cNvPr id="3" name="Group 2">
            <a:extLst>
              <a:ext uri="{FF2B5EF4-FFF2-40B4-BE49-F238E27FC236}">
                <a16:creationId xmlns:a16="http://schemas.microsoft.com/office/drawing/2014/main" id="{67115364-650D-1343-B25E-F6D8602709F8}"/>
              </a:ext>
            </a:extLst>
          </p:cNvPr>
          <p:cNvGrpSpPr/>
          <p:nvPr/>
        </p:nvGrpSpPr>
        <p:grpSpPr>
          <a:xfrm>
            <a:off x="-347308" y="-75167"/>
            <a:ext cx="24810267" cy="13336420"/>
            <a:chOff x="-347308" y="-75167"/>
            <a:chExt cx="24810267" cy="13336420"/>
          </a:xfrm>
        </p:grpSpPr>
        <p:pic>
          <p:nvPicPr>
            <p:cNvPr id="167" name="Business model experimentation.jpg"/>
            <p:cNvPicPr>
              <a:picLocks noChangeAspect="1"/>
            </p:cNvPicPr>
            <p:nvPr/>
          </p:nvPicPr>
          <p:blipFill>
            <a:blip r:embed="rId2"/>
            <a:srcRect t="29770" b="29770"/>
            <a:stretch>
              <a:fillRect/>
            </a:stretch>
          </p:blipFill>
          <p:spPr>
            <a:xfrm>
              <a:off x="1212" y="-9608"/>
              <a:ext cx="19473580" cy="5909701"/>
            </a:xfrm>
            <a:prstGeom prst="rect">
              <a:avLst/>
            </a:prstGeom>
            <a:ln w="12700">
              <a:miter lim="400000"/>
            </a:ln>
          </p:spPr>
        </p:pic>
        <p:sp>
          <p:nvSpPr>
            <p:cNvPr id="168" name="Shape 168"/>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0" name="Shape 170"/>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2" name="Shape 172"/>
            <p:cNvSpPr/>
            <p:nvPr/>
          </p:nvSpPr>
          <p:spPr>
            <a:xfrm>
              <a:off x="1372043" y="6614097"/>
              <a:ext cx="21354888" cy="31146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algn="l">
                <a:defRPr b="0">
                  <a:latin typeface="Montserrat Medium"/>
                  <a:ea typeface="Montserrat Medium"/>
                  <a:cs typeface="Montserrat Medium"/>
                  <a:sym typeface="Montserrat Medium"/>
                </a:defRPr>
              </a:pPr>
              <a:r>
                <a:t>In this exercise, you will generate diverse business model concepts based on five different foci. Use the provided templates (pp.167–168) and the resources on the companion website to guide you. Begin with a business model canvas (p.30) filled in for a company of your choice, or use the resources provided on the companion website. </a:t>
              </a:r>
            </a:p>
            <a:p>
              <a:pPr algn="l">
                <a:defRPr b="0">
                  <a:latin typeface="Montserrat Medium"/>
                  <a:ea typeface="Montserrat Medium"/>
                  <a:cs typeface="Montserrat Medium"/>
                  <a:sym typeface="Montserrat Medium"/>
                </a:defRPr>
              </a:pPr>
              <a:endParaRPr/>
            </a:p>
          </p:txBody>
        </p:sp>
        <p:sp>
          <p:nvSpPr>
            <p:cNvPr id="174" name="Shape 174"/>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175" name="Shape 175"/>
            <p:cNvSpPr/>
            <p:nvPr/>
          </p:nvSpPr>
          <p:spPr>
            <a:xfrm>
              <a:off x="20130576" y="3770358"/>
              <a:ext cx="4091306"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t> P</a:t>
              </a:r>
              <a:r>
                <a:rPr>
                  <a:latin typeface="Montserrat Medium"/>
                  <a:ea typeface="Montserrat Medium"/>
                  <a:cs typeface="Montserrat Medium"/>
                  <a:sym typeface="Montserrat Medium"/>
                </a:rPr>
                <a:t>en, internet access</a:t>
              </a:r>
            </a:p>
          </p:txBody>
        </p:sp>
        <p:sp>
          <p:nvSpPr>
            <p:cNvPr id="176" name="Shape 176"/>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7" name="Shape 177"/>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178" name="Shape 178"/>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179" name="Shape 179"/>
            <p:cNvSpPr/>
            <p:nvPr/>
          </p:nvSpPr>
          <p:spPr>
            <a:xfrm>
              <a:off x="16358308"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36" name="Shape 159">
              <a:extLst>
                <a:ext uri="{FF2B5EF4-FFF2-40B4-BE49-F238E27FC236}">
                  <a16:creationId xmlns:a16="http://schemas.microsoft.com/office/drawing/2014/main" id="{92876CF6-8F4D-2047-BEE3-F4B0062B5D31}"/>
                </a:ext>
              </a:extLst>
            </p:cNvPr>
            <p:cNvSpPr/>
            <p:nvPr/>
          </p:nvSpPr>
          <p:spPr>
            <a:xfrm rot="5400000">
              <a:off x="15580800" y="3750134"/>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83" name="Shape 183"/>
            <p:cNvSpPr/>
            <p:nvPr/>
          </p:nvSpPr>
          <p:spPr>
            <a:xfrm>
              <a:off x="-6795" y="632249"/>
              <a:ext cx="15465404"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84" name="Shape 184"/>
            <p:cNvSpPr/>
            <p:nvPr/>
          </p:nvSpPr>
          <p:spPr>
            <a:xfrm rot="5400000">
              <a:off x="14932590" y="1157410"/>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86" name="Shape 186"/>
            <p:cNvSpPr/>
            <p:nvPr/>
          </p:nvSpPr>
          <p:spPr>
            <a:xfrm>
              <a:off x="-39958" y="3219466"/>
              <a:ext cx="16150607"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189" name="Shape 189"/>
            <p:cNvSpPr/>
            <p:nvPr/>
          </p:nvSpPr>
          <p:spPr>
            <a:xfrm>
              <a:off x="6438245"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190" name="Shape 190"/>
            <p:cNvSpPr/>
            <p:nvPr/>
          </p:nvSpPr>
          <p:spPr>
            <a:xfrm>
              <a:off x="11398277"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194" name="Shape 194"/>
            <p:cNvSpPr/>
            <p:nvPr/>
          </p:nvSpPr>
          <p:spPr>
            <a:xfrm>
              <a:off x="14975014" y="12508777"/>
              <a:ext cx="8889620"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Alexander Osterwalder,</a:t>
              </a:r>
            </a:p>
            <a:p>
              <a:pPr algn="r">
                <a:defRPr sz="2000" b="0">
                  <a:solidFill>
                    <a:srgbClr val="919191"/>
                  </a:solidFill>
                  <a:latin typeface="Montserrat Medium"/>
                  <a:ea typeface="Montserrat Medium"/>
                  <a:cs typeface="Montserrat Medium"/>
                  <a:sym typeface="Montserrat Medium"/>
                </a:defRPr>
              </a:pPr>
              <a:r>
                <a:t> CC BY 2.0, https://www.flickr.com/photos/ osterwalder/4184663774/</a:t>
              </a:r>
            </a:p>
          </p:txBody>
        </p:sp>
        <p:sp>
          <p:nvSpPr>
            <p:cNvPr id="30" name="Shape 157">
              <a:extLst>
                <a:ext uri="{FF2B5EF4-FFF2-40B4-BE49-F238E27FC236}">
                  <a16:creationId xmlns:a16="http://schemas.microsoft.com/office/drawing/2014/main" id="{3F0D8A1B-B18C-7747-A0E8-8578BE7A7396}"/>
                </a:ext>
              </a:extLst>
            </p:cNvPr>
            <p:cNvSpPr/>
            <p:nvPr/>
          </p:nvSpPr>
          <p:spPr>
            <a:xfrm>
              <a:off x="-233723" y="-43200"/>
              <a:ext cx="15385148" cy="2324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4400"/>
                </a:lnSpc>
                <a:defRPr sz="15000" b="0" spc="-300">
                  <a:solidFill>
                    <a:srgbClr val="FFFFFF"/>
                  </a:solidFill>
                  <a:latin typeface="Montserrat Bold"/>
                  <a:ea typeface="Montserrat Bold"/>
                  <a:cs typeface="Montserrat Bold"/>
                  <a:sym typeface="Montserrat Bold"/>
                </a:defRPr>
              </a:pPr>
              <a:r>
                <a:rPr dirty="0"/>
                <a:t>Business Model</a:t>
              </a:r>
            </a:p>
          </p:txBody>
        </p:sp>
        <p:sp>
          <p:nvSpPr>
            <p:cNvPr id="31" name="Shape 160">
              <a:extLst>
                <a:ext uri="{FF2B5EF4-FFF2-40B4-BE49-F238E27FC236}">
                  <a16:creationId xmlns:a16="http://schemas.microsoft.com/office/drawing/2014/main" id="{846DC531-D94A-3141-A0E6-80FA42DA5622}"/>
                </a:ext>
              </a:extLst>
            </p:cNvPr>
            <p:cNvSpPr/>
            <p:nvPr/>
          </p:nvSpPr>
          <p:spPr>
            <a:xfrm>
              <a:off x="-347308" y="2325600"/>
              <a:ext cx="17024872" cy="2324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4400"/>
                </a:lnSpc>
                <a:defRPr sz="15000" b="0" spc="-300">
                  <a:solidFill>
                    <a:srgbClr val="FFFFFF"/>
                  </a:solidFill>
                  <a:latin typeface="Montserrat Bold"/>
                  <a:ea typeface="Montserrat Bold"/>
                  <a:cs typeface="Montserrat Bold"/>
                  <a:sym typeface="Montserrat Bold"/>
                </a:defRPr>
              </a:pPr>
              <a:r>
                <a:rPr dirty="0"/>
                <a:t>Experimentation</a:t>
              </a:r>
            </a:p>
          </p:txBody>
        </p:sp>
        <p:sp>
          <p:nvSpPr>
            <p:cNvPr id="32" name="Shape 142">
              <a:extLst>
                <a:ext uri="{FF2B5EF4-FFF2-40B4-BE49-F238E27FC236}">
                  <a16:creationId xmlns:a16="http://schemas.microsoft.com/office/drawing/2014/main" id="{FD0E146A-094A-FF47-8741-A596D73211E4}"/>
                </a:ext>
              </a:extLst>
            </p:cNvPr>
            <p:cNvSpPr/>
            <p:nvPr/>
          </p:nvSpPr>
          <p:spPr>
            <a:xfrm>
              <a:off x="19212262" y="1368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32</a:t>
              </a:r>
            </a:p>
          </p:txBody>
        </p:sp>
        <p:sp>
          <p:nvSpPr>
            <p:cNvPr id="33" name="Shape 140">
              <a:extLst>
                <a:ext uri="{FF2B5EF4-FFF2-40B4-BE49-F238E27FC236}">
                  <a16:creationId xmlns:a16="http://schemas.microsoft.com/office/drawing/2014/main" id="{036A7669-9AE6-5B45-A37E-1DB4D2EEB282}"/>
                </a:ext>
              </a:extLst>
            </p:cNvPr>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4" name="Shape 144">
              <a:extLst>
                <a:ext uri="{FF2B5EF4-FFF2-40B4-BE49-F238E27FC236}">
                  <a16:creationId xmlns:a16="http://schemas.microsoft.com/office/drawing/2014/main" id="{CF7B5F1B-F570-D64A-A49B-34E5C2698E4A}"/>
                </a:ext>
              </a:extLst>
            </p:cNvPr>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10" name="Shape 210"/>
          <p:cNvSpPr/>
          <p:nvPr/>
        </p:nvSpPr>
        <p:spPr>
          <a:xfrm>
            <a:off x="19369023" y="10470228"/>
            <a:ext cx="493717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a:t>
            </a:r>
          </a:p>
        </p:txBody>
      </p:sp>
      <p:sp>
        <p:nvSpPr>
          <p:cNvPr id="211" name="Shape 211"/>
          <p:cNvSpPr/>
          <p:nvPr/>
        </p:nvSpPr>
        <p:spPr>
          <a:xfrm>
            <a:off x="10073665" y="11114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220" name="Shape 220"/>
          <p:cNvSpPr/>
          <p:nvPr/>
        </p:nvSpPr>
        <p:spPr>
          <a:xfrm>
            <a:off x="590519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21" name="Shape 221"/>
          <p:cNvSpPr/>
          <p:nvPr/>
        </p:nvSpPr>
        <p:spPr>
          <a:xfrm>
            <a:off x="10865222"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22" name="Shape 222"/>
          <p:cNvSpPr/>
          <p:nvPr/>
        </p:nvSpPr>
        <p:spPr>
          <a:xfrm>
            <a:off x="1582525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[30 mins] </a:t>
            </a:r>
          </a:p>
        </p:txBody>
      </p:sp>
      <p:grpSp>
        <p:nvGrpSpPr>
          <p:cNvPr id="2" name="Group 1">
            <a:extLst>
              <a:ext uri="{FF2B5EF4-FFF2-40B4-BE49-F238E27FC236}">
                <a16:creationId xmlns:a16="http://schemas.microsoft.com/office/drawing/2014/main" id="{CF25EF79-2B5F-7B4B-A325-251F226F4D38}"/>
              </a:ext>
            </a:extLst>
          </p:cNvPr>
          <p:cNvGrpSpPr/>
          <p:nvPr/>
        </p:nvGrpSpPr>
        <p:grpSpPr>
          <a:xfrm>
            <a:off x="-347308" y="-75167"/>
            <a:ext cx="24810267" cy="13336420"/>
            <a:chOff x="-347308" y="-75167"/>
            <a:chExt cx="24810267" cy="13336420"/>
          </a:xfrm>
        </p:grpSpPr>
        <p:pic>
          <p:nvPicPr>
            <p:cNvPr id="196" name="Business model experimentation.jpg"/>
            <p:cNvPicPr>
              <a:picLocks noChangeAspect="1"/>
            </p:cNvPicPr>
            <p:nvPr/>
          </p:nvPicPr>
          <p:blipFill>
            <a:blip r:embed="rId2"/>
            <a:srcRect t="29770" b="29770"/>
            <a:stretch>
              <a:fillRect/>
            </a:stretch>
          </p:blipFill>
          <p:spPr>
            <a:xfrm>
              <a:off x="1212" y="-9608"/>
              <a:ext cx="19473580" cy="5909701"/>
            </a:xfrm>
            <a:prstGeom prst="rect">
              <a:avLst/>
            </a:prstGeom>
            <a:ln w="12700">
              <a:miter lim="400000"/>
            </a:ln>
          </p:spPr>
        </p:pic>
        <p:sp>
          <p:nvSpPr>
            <p:cNvPr id="197" name="Shape 197"/>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98" name="Shape 198"/>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99" name="Shape 199"/>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0" name="Shape 200"/>
            <p:cNvSpPr/>
            <p:nvPr/>
          </p:nvSpPr>
          <p:spPr>
            <a:xfrm>
              <a:off x="19212262" y="1368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32</a:t>
              </a:r>
            </a:p>
          </p:txBody>
        </p:sp>
        <p:sp>
          <p:nvSpPr>
            <p:cNvPr id="201" name="Shape 201"/>
            <p:cNvSpPr/>
            <p:nvPr/>
          </p:nvSpPr>
          <p:spPr>
            <a:xfrm>
              <a:off x="1372043" y="6614097"/>
              <a:ext cx="21354888" cy="31146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algn="l">
                <a:defRPr b="0">
                  <a:latin typeface="Montserrat Medium"/>
                  <a:ea typeface="Montserrat Medium"/>
                  <a:cs typeface="Montserrat Medium"/>
                  <a:sym typeface="Montserrat Medium"/>
                </a:defRPr>
              </a:pPr>
              <a:r>
                <a:t>In this exercise, you will generate diverse business model concepts based on five different foci. Use the provided templates (pp.167–168) and the resources on the companion website to guide you. Begin with a business model canvas (p.30) filled in for a company of your choice, or use the resources provided on the companion website. </a:t>
              </a:r>
            </a:p>
            <a:p>
              <a:pPr algn="l">
                <a:defRPr b="0">
                  <a:latin typeface="Montserrat Medium"/>
                  <a:ea typeface="Montserrat Medium"/>
                  <a:cs typeface="Montserrat Medium"/>
                  <a:sym typeface="Montserrat Medium"/>
                </a:defRPr>
              </a:pPr>
              <a:endParaRPr/>
            </a:p>
          </p:txBody>
        </p:sp>
        <p:sp>
          <p:nvSpPr>
            <p:cNvPr id="202" name="Shape 202"/>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3" name="Shape 203"/>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04" name="Shape 204"/>
            <p:cNvSpPr/>
            <p:nvPr/>
          </p:nvSpPr>
          <p:spPr>
            <a:xfrm>
              <a:off x="20130576" y="3770358"/>
              <a:ext cx="4091306"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t> P</a:t>
              </a:r>
              <a:r>
                <a:rPr>
                  <a:latin typeface="Montserrat Medium"/>
                  <a:ea typeface="Montserrat Medium"/>
                  <a:cs typeface="Montserrat Medium"/>
                  <a:sym typeface="Montserrat Medium"/>
                </a:rPr>
                <a:t>en, internet access</a:t>
              </a:r>
            </a:p>
          </p:txBody>
        </p:sp>
        <p:sp>
          <p:nvSpPr>
            <p:cNvPr id="205" name="Shape 205"/>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6" name="Shape 206"/>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07" name="Shape 207"/>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08" name="Shape 208"/>
            <p:cNvSpPr/>
            <p:nvPr/>
          </p:nvSpPr>
          <p:spPr>
            <a:xfrm>
              <a:off x="16358308"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12" name="Shape 212"/>
            <p:cNvSpPr/>
            <p:nvPr/>
          </p:nvSpPr>
          <p:spPr>
            <a:xfrm>
              <a:off x="-6795" y="632249"/>
              <a:ext cx="15465404"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13" name="Shape 213"/>
            <p:cNvSpPr/>
            <p:nvPr/>
          </p:nvSpPr>
          <p:spPr>
            <a:xfrm rot="5400000">
              <a:off x="14932590" y="1157410"/>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4" name="Shape 214"/>
            <p:cNvSpPr/>
            <p:nvPr/>
          </p:nvSpPr>
          <p:spPr>
            <a:xfrm>
              <a:off x="-233723" y="-43200"/>
              <a:ext cx="15385148" cy="2324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4400"/>
                </a:lnSpc>
                <a:defRPr sz="15000" b="0" spc="-300">
                  <a:solidFill>
                    <a:srgbClr val="FFFFFF"/>
                  </a:solidFill>
                  <a:latin typeface="Montserrat Bold"/>
                  <a:ea typeface="Montserrat Bold"/>
                  <a:cs typeface="Montserrat Bold"/>
                  <a:sym typeface="Montserrat Bold"/>
                </a:defRPr>
              </a:pPr>
              <a:r>
                <a:rPr dirty="0"/>
                <a:t>Business Model</a:t>
              </a:r>
            </a:p>
          </p:txBody>
        </p:sp>
        <p:sp>
          <p:nvSpPr>
            <p:cNvPr id="215" name="Shape 215"/>
            <p:cNvSpPr/>
            <p:nvPr/>
          </p:nvSpPr>
          <p:spPr>
            <a:xfrm>
              <a:off x="-39958" y="3219466"/>
              <a:ext cx="16150607"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16" name="Shape 216"/>
            <p:cNvSpPr/>
            <p:nvPr/>
          </p:nvSpPr>
          <p:spPr>
            <a:xfrm rot="5400000">
              <a:off x="15580800" y="3750134"/>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7" name="Shape 217"/>
            <p:cNvSpPr/>
            <p:nvPr/>
          </p:nvSpPr>
          <p:spPr>
            <a:xfrm>
              <a:off x="-347308" y="2325600"/>
              <a:ext cx="17024872" cy="2324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4400"/>
                </a:lnSpc>
                <a:defRPr sz="15000" b="0" spc="-300">
                  <a:solidFill>
                    <a:srgbClr val="FFFFFF"/>
                  </a:solidFill>
                  <a:latin typeface="Montserrat Bold"/>
                  <a:ea typeface="Montserrat Bold"/>
                  <a:cs typeface="Montserrat Bold"/>
                  <a:sym typeface="Montserrat Bold"/>
                </a:defRPr>
              </a:pPr>
              <a:r>
                <a:rPr dirty="0"/>
                <a:t>Experimentation</a:t>
              </a:r>
            </a:p>
          </p:txBody>
        </p:sp>
        <p:sp>
          <p:nvSpPr>
            <p:cNvPr id="218" name="Shape 218"/>
            <p:cNvSpPr/>
            <p:nvPr/>
          </p:nvSpPr>
          <p:spPr>
            <a:xfrm>
              <a:off x="6438245"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19" name="Shape 219"/>
            <p:cNvSpPr/>
            <p:nvPr/>
          </p:nvSpPr>
          <p:spPr>
            <a:xfrm>
              <a:off x="11398277"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sp>
          <p:nvSpPr>
            <p:cNvPr id="223" name="Shape 223"/>
            <p:cNvSpPr/>
            <p:nvPr/>
          </p:nvSpPr>
          <p:spPr>
            <a:xfrm>
              <a:off x="14975014" y="12508777"/>
              <a:ext cx="8889620"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Alexander Osterwalder,</a:t>
              </a:r>
            </a:p>
            <a:p>
              <a:pPr algn="r">
                <a:defRPr sz="2000" b="0">
                  <a:solidFill>
                    <a:srgbClr val="919191"/>
                  </a:solidFill>
                  <a:latin typeface="Montserrat Medium"/>
                  <a:ea typeface="Montserrat Medium"/>
                  <a:cs typeface="Montserrat Medium"/>
                  <a:sym typeface="Montserrat Medium"/>
                </a:defRPr>
              </a:pPr>
              <a:r>
                <a:t> CC BY 2.0, https://www.flickr.com/photos/ osterwalder/4184663774/</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40" name="Shape 240"/>
          <p:cNvSpPr/>
          <p:nvPr/>
        </p:nvSpPr>
        <p:spPr>
          <a:xfrm>
            <a:off x="19369023" y="10470228"/>
            <a:ext cx="493717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a:t>
            </a:r>
          </a:p>
        </p:txBody>
      </p:sp>
      <p:grpSp>
        <p:nvGrpSpPr>
          <p:cNvPr id="2" name="Group 1">
            <a:extLst>
              <a:ext uri="{FF2B5EF4-FFF2-40B4-BE49-F238E27FC236}">
                <a16:creationId xmlns:a16="http://schemas.microsoft.com/office/drawing/2014/main" id="{453B3254-174D-0C4B-B097-7D277F762C01}"/>
              </a:ext>
            </a:extLst>
          </p:cNvPr>
          <p:cNvGrpSpPr/>
          <p:nvPr/>
        </p:nvGrpSpPr>
        <p:grpSpPr>
          <a:xfrm>
            <a:off x="-347308" y="-75167"/>
            <a:ext cx="24810267" cy="13336420"/>
            <a:chOff x="-347308" y="-75167"/>
            <a:chExt cx="24810267" cy="13336420"/>
          </a:xfrm>
        </p:grpSpPr>
        <p:sp>
          <p:nvSpPr>
            <p:cNvPr id="225" name="Shape 225"/>
            <p:cNvSpPr/>
            <p:nvPr/>
          </p:nvSpPr>
          <p:spPr>
            <a:xfrm>
              <a:off x="14975014" y="12508777"/>
              <a:ext cx="8889620"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Alexander Osterwalder,</a:t>
              </a:r>
            </a:p>
            <a:p>
              <a:pPr algn="r">
                <a:defRPr sz="2000" b="0">
                  <a:solidFill>
                    <a:srgbClr val="919191"/>
                  </a:solidFill>
                  <a:latin typeface="Montserrat Medium"/>
                  <a:ea typeface="Montserrat Medium"/>
                  <a:cs typeface="Montserrat Medium"/>
                  <a:sym typeface="Montserrat Medium"/>
                </a:defRPr>
              </a:pPr>
              <a:r>
                <a:t> CC BY 2.0, https://www.flickr.com/photos/ osterwalder/4184663774/</a:t>
              </a:r>
            </a:p>
          </p:txBody>
        </p:sp>
        <p:pic>
          <p:nvPicPr>
            <p:cNvPr id="226" name="Business model experimentation.jpg"/>
            <p:cNvPicPr>
              <a:picLocks noChangeAspect="1"/>
            </p:cNvPicPr>
            <p:nvPr/>
          </p:nvPicPr>
          <p:blipFill>
            <a:blip r:embed="rId2"/>
            <a:srcRect t="29770" b="29770"/>
            <a:stretch>
              <a:fillRect/>
            </a:stretch>
          </p:blipFill>
          <p:spPr>
            <a:xfrm>
              <a:off x="1212" y="-9608"/>
              <a:ext cx="19473580" cy="5909701"/>
            </a:xfrm>
            <a:prstGeom prst="rect">
              <a:avLst/>
            </a:prstGeom>
            <a:ln w="12700">
              <a:miter lim="400000"/>
            </a:ln>
          </p:spPr>
        </p:pic>
        <p:sp>
          <p:nvSpPr>
            <p:cNvPr id="227" name="Shape 227"/>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28" name="Shape 228"/>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29" name="Shape 229"/>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0" name="Shape 230"/>
            <p:cNvSpPr/>
            <p:nvPr/>
          </p:nvSpPr>
          <p:spPr>
            <a:xfrm>
              <a:off x="19212262" y="1368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32</a:t>
              </a:r>
            </a:p>
          </p:txBody>
        </p:sp>
        <p:sp>
          <p:nvSpPr>
            <p:cNvPr id="231" name="Shape 231"/>
            <p:cNvSpPr/>
            <p:nvPr/>
          </p:nvSpPr>
          <p:spPr>
            <a:xfrm>
              <a:off x="1372043" y="6614097"/>
              <a:ext cx="21354888" cy="31146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algn="l">
                <a:defRPr b="0">
                  <a:latin typeface="Montserrat Medium"/>
                  <a:ea typeface="Montserrat Medium"/>
                  <a:cs typeface="Montserrat Medium"/>
                  <a:sym typeface="Montserrat Medium"/>
                </a:defRPr>
              </a:pPr>
              <a:r>
                <a:t>In this exercise, you will generate diverse business model concepts based on five different foci. Use the provided templates (pp.167–168) and the resources on the companion website to guide you. Begin with a business model canvas (p.30) filled in for a company of your choice, or use the resources provided on the companion website. </a:t>
              </a:r>
            </a:p>
            <a:p>
              <a:pPr algn="l">
                <a:defRPr b="0">
                  <a:latin typeface="Montserrat Medium"/>
                  <a:ea typeface="Montserrat Medium"/>
                  <a:cs typeface="Montserrat Medium"/>
                  <a:sym typeface="Montserrat Medium"/>
                </a:defRPr>
              </a:pPr>
              <a:endParaRPr/>
            </a:p>
          </p:txBody>
        </p:sp>
        <p:sp>
          <p:nvSpPr>
            <p:cNvPr id="232" name="Shape 232"/>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3" name="Shape 233"/>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34" name="Shape 234"/>
            <p:cNvSpPr/>
            <p:nvPr/>
          </p:nvSpPr>
          <p:spPr>
            <a:xfrm>
              <a:off x="20130576" y="3770358"/>
              <a:ext cx="4091306"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t> P</a:t>
              </a:r>
              <a:r>
                <a:rPr>
                  <a:latin typeface="Montserrat Medium"/>
                  <a:ea typeface="Montserrat Medium"/>
                  <a:cs typeface="Montserrat Medium"/>
                  <a:sym typeface="Montserrat Medium"/>
                </a:rPr>
                <a:t>en, internet access</a:t>
              </a:r>
            </a:p>
          </p:txBody>
        </p:sp>
        <p:sp>
          <p:nvSpPr>
            <p:cNvPr id="235" name="Shape 235"/>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36" name="Shape 236"/>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37" name="Shape 237"/>
            <p:cNvSpPr/>
            <p:nvPr/>
          </p:nvSpPr>
          <p:spPr>
            <a:xfrm>
              <a:off x="21318340"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38" name="Shape 238"/>
            <p:cNvSpPr/>
            <p:nvPr/>
          </p:nvSpPr>
          <p:spPr>
            <a:xfrm>
              <a:off x="16358308" y="9195086"/>
              <a:ext cx="1038541"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42" name="Shape 242"/>
            <p:cNvSpPr/>
            <p:nvPr/>
          </p:nvSpPr>
          <p:spPr>
            <a:xfrm>
              <a:off x="-6795" y="632249"/>
              <a:ext cx="15465404"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43" name="Shape 243"/>
            <p:cNvSpPr/>
            <p:nvPr/>
          </p:nvSpPr>
          <p:spPr>
            <a:xfrm rot="5400000">
              <a:off x="14932590" y="1157410"/>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44" name="Shape 244"/>
            <p:cNvSpPr/>
            <p:nvPr/>
          </p:nvSpPr>
          <p:spPr>
            <a:xfrm>
              <a:off x="-233723" y="-43200"/>
              <a:ext cx="15385148" cy="2324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4400"/>
                </a:lnSpc>
                <a:defRPr sz="15000" b="0" spc="-300">
                  <a:solidFill>
                    <a:srgbClr val="FFFFFF"/>
                  </a:solidFill>
                  <a:latin typeface="Montserrat Bold"/>
                  <a:ea typeface="Montserrat Bold"/>
                  <a:cs typeface="Montserrat Bold"/>
                  <a:sym typeface="Montserrat Bold"/>
                </a:defRPr>
              </a:pPr>
              <a:r>
                <a:rPr dirty="0"/>
                <a:t>Business Model</a:t>
              </a:r>
            </a:p>
          </p:txBody>
        </p:sp>
        <p:sp>
          <p:nvSpPr>
            <p:cNvPr id="245" name="Shape 245"/>
            <p:cNvSpPr/>
            <p:nvPr/>
          </p:nvSpPr>
          <p:spPr>
            <a:xfrm>
              <a:off x="-39958" y="3219466"/>
              <a:ext cx="16150607"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46" name="Shape 246"/>
            <p:cNvSpPr/>
            <p:nvPr/>
          </p:nvSpPr>
          <p:spPr>
            <a:xfrm rot="5400000">
              <a:off x="15580800" y="3750134"/>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47" name="Shape 247"/>
            <p:cNvSpPr/>
            <p:nvPr/>
          </p:nvSpPr>
          <p:spPr>
            <a:xfrm>
              <a:off x="-347308" y="2325600"/>
              <a:ext cx="17024872" cy="2324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4400"/>
                </a:lnSpc>
                <a:defRPr sz="15000" b="0" spc="-300">
                  <a:solidFill>
                    <a:srgbClr val="FFFFFF"/>
                  </a:solidFill>
                  <a:latin typeface="Montserrat Bold"/>
                  <a:ea typeface="Montserrat Bold"/>
                  <a:cs typeface="Montserrat Bold"/>
                  <a:sym typeface="Montserrat Bold"/>
                </a:defRPr>
              </a:pPr>
              <a:r>
                <a:rPr dirty="0"/>
                <a:t>Experimentation</a:t>
              </a:r>
            </a:p>
          </p:txBody>
        </p:sp>
        <p:sp>
          <p:nvSpPr>
            <p:cNvPr id="248" name="Shape 248"/>
            <p:cNvSpPr/>
            <p:nvPr/>
          </p:nvSpPr>
          <p:spPr>
            <a:xfrm>
              <a:off x="6438245"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49" name="Shape 249"/>
            <p:cNvSpPr/>
            <p:nvPr/>
          </p:nvSpPr>
          <p:spPr>
            <a:xfrm>
              <a:off x="11398277"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grpSp>
      <p:sp>
        <p:nvSpPr>
          <p:cNvPr id="241" name="Shape 241"/>
          <p:cNvSpPr/>
          <p:nvPr/>
        </p:nvSpPr>
        <p:spPr>
          <a:xfrm>
            <a:off x="15033697" y="11114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250" name="Shape 250"/>
          <p:cNvSpPr/>
          <p:nvPr/>
        </p:nvSpPr>
        <p:spPr>
          <a:xfrm>
            <a:off x="590519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51" name="Shape 251"/>
          <p:cNvSpPr/>
          <p:nvPr/>
        </p:nvSpPr>
        <p:spPr>
          <a:xfrm>
            <a:off x="10865222"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52" name="Shape 252"/>
          <p:cNvSpPr/>
          <p:nvPr/>
        </p:nvSpPr>
        <p:spPr>
          <a:xfrm>
            <a:off x="1582525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[30 mins]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p:nvPr/>
        </p:nvSpPr>
        <p:spPr>
          <a:xfrm>
            <a:off x="945158"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69" name="Shape 269"/>
          <p:cNvSpPr/>
          <p:nvPr/>
        </p:nvSpPr>
        <p:spPr>
          <a:xfrm>
            <a:off x="19369023" y="10470228"/>
            <a:ext cx="4937177"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[15 mins]</a:t>
            </a:r>
          </a:p>
        </p:txBody>
      </p:sp>
      <p:grpSp>
        <p:nvGrpSpPr>
          <p:cNvPr id="2" name="Group 1">
            <a:extLst>
              <a:ext uri="{FF2B5EF4-FFF2-40B4-BE49-F238E27FC236}">
                <a16:creationId xmlns:a16="http://schemas.microsoft.com/office/drawing/2014/main" id="{AA10C26C-2C23-BB44-BF64-D93770A9DF2F}"/>
              </a:ext>
            </a:extLst>
          </p:cNvPr>
          <p:cNvGrpSpPr/>
          <p:nvPr/>
        </p:nvGrpSpPr>
        <p:grpSpPr>
          <a:xfrm>
            <a:off x="-347308" y="-75167"/>
            <a:ext cx="24810267" cy="13336420"/>
            <a:chOff x="-347308" y="-75167"/>
            <a:chExt cx="24810267" cy="13336420"/>
          </a:xfrm>
        </p:grpSpPr>
        <p:sp>
          <p:nvSpPr>
            <p:cNvPr id="254" name="Shape 254"/>
            <p:cNvSpPr/>
            <p:nvPr/>
          </p:nvSpPr>
          <p:spPr>
            <a:xfrm>
              <a:off x="14975014" y="12508777"/>
              <a:ext cx="8889620" cy="752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gn="r">
                <a:defRPr sz="2000" b="0">
                  <a:solidFill>
                    <a:srgbClr val="919191"/>
                  </a:solidFill>
                  <a:latin typeface="Montserrat Medium"/>
                  <a:ea typeface="Montserrat Medium"/>
                  <a:cs typeface="Montserrat Medium"/>
                  <a:sym typeface="Montserrat Medium"/>
                </a:defRPr>
              </a:pPr>
              <a:r>
                <a:t>Image Attribution: Alexander Osterwalder,</a:t>
              </a:r>
            </a:p>
            <a:p>
              <a:pPr algn="r">
                <a:defRPr sz="2000" b="0">
                  <a:solidFill>
                    <a:srgbClr val="919191"/>
                  </a:solidFill>
                  <a:latin typeface="Montserrat Medium"/>
                  <a:ea typeface="Montserrat Medium"/>
                  <a:cs typeface="Montserrat Medium"/>
                  <a:sym typeface="Montserrat Medium"/>
                </a:defRPr>
              </a:pPr>
              <a:r>
                <a:t> CC BY 2.0, https://www.flickr.com/photos/ osterwalder/4184663774/</a:t>
              </a:r>
            </a:p>
          </p:txBody>
        </p:sp>
        <p:pic>
          <p:nvPicPr>
            <p:cNvPr id="255" name="Business model experimentation.jpg"/>
            <p:cNvPicPr>
              <a:picLocks noChangeAspect="1"/>
            </p:cNvPicPr>
            <p:nvPr/>
          </p:nvPicPr>
          <p:blipFill>
            <a:blip r:embed="rId2"/>
            <a:srcRect t="29770" b="29770"/>
            <a:stretch>
              <a:fillRect/>
            </a:stretch>
          </p:blipFill>
          <p:spPr>
            <a:xfrm>
              <a:off x="1212" y="-9608"/>
              <a:ext cx="19473580" cy="5909701"/>
            </a:xfrm>
            <a:prstGeom prst="rect">
              <a:avLst/>
            </a:prstGeom>
            <a:ln w="12700">
              <a:miter lim="400000"/>
            </a:ln>
          </p:spPr>
        </p:pic>
        <p:sp>
          <p:nvSpPr>
            <p:cNvPr id="256" name="Shape 256"/>
            <p:cNvSpPr/>
            <p:nvPr/>
          </p:nvSpPr>
          <p:spPr>
            <a:xfrm rot="16200000">
              <a:off x="14734463" y="1317089"/>
              <a:ext cx="6120259" cy="3360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57" name="Shape 257"/>
            <p:cNvSpPr/>
            <p:nvPr/>
          </p:nvSpPr>
          <p:spPr>
            <a:xfrm rot="16200000">
              <a:off x="17562253" y="615600"/>
              <a:ext cx="3063687" cy="16821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58" name="Shape 258"/>
            <p:cNvSpPr/>
            <p:nvPr/>
          </p:nvSpPr>
          <p:spPr>
            <a:xfrm>
              <a:off x="19899076" y="-60452"/>
              <a:ext cx="4496226" cy="3047293"/>
            </a:xfrm>
            <a:prstGeom prst="rect">
              <a:avLst/>
            </a:pr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59" name="Shape 259"/>
            <p:cNvSpPr/>
            <p:nvPr/>
          </p:nvSpPr>
          <p:spPr>
            <a:xfrm>
              <a:off x="19212262" y="136800"/>
              <a:ext cx="5250697" cy="1092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24800"/>
                </a:lnSpc>
                <a:defRPr sz="7000" b="0" spc="-140">
                  <a:solidFill>
                    <a:srgbClr val="FFFFFF"/>
                  </a:solidFill>
                  <a:latin typeface="Montserrat Bold"/>
                  <a:ea typeface="Montserrat Bold"/>
                  <a:cs typeface="Montserrat Bold"/>
                  <a:sym typeface="Montserrat Bold"/>
                </a:defRPr>
              </a:pPr>
              <a:r>
                <a:rPr dirty="0"/>
                <a:t>PAGE 32</a:t>
              </a:r>
            </a:p>
          </p:txBody>
        </p:sp>
        <p:sp>
          <p:nvSpPr>
            <p:cNvPr id="260" name="Shape 260"/>
            <p:cNvSpPr/>
            <p:nvPr/>
          </p:nvSpPr>
          <p:spPr>
            <a:xfrm>
              <a:off x="1372043" y="6614097"/>
              <a:ext cx="21354888" cy="31146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algn="l">
                <a:defRPr b="0">
                  <a:latin typeface="Montserrat Medium"/>
                  <a:ea typeface="Montserrat Medium"/>
                  <a:cs typeface="Montserrat Medium"/>
                  <a:sym typeface="Montserrat Medium"/>
                </a:defRPr>
              </a:pPr>
              <a:r>
                <a:t>In this exercise, you will generate diverse business model concepts based on five different foci. Use the provided templates (pp.167–168) and the resources on the companion website to guide you. Begin with a business model canvas (p.30) filled in for a company of your choice, or use the resources provided on the companion website. </a:t>
              </a:r>
            </a:p>
            <a:p>
              <a:pPr algn="l">
                <a:defRPr b="0">
                  <a:latin typeface="Montserrat Medium"/>
                  <a:ea typeface="Montserrat Medium"/>
                  <a:cs typeface="Montserrat Medium"/>
                  <a:sym typeface="Montserrat Medium"/>
                </a:defRPr>
              </a:pPr>
              <a:endParaRPr/>
            </a:p>
          </p:txBody>
        </p:sp>
        <p:sp>
          <p:nvSpPr>
            <p:cNvPr id="261" name="Shape 261"/>
            <p:cNvSpPr/>
            <p:nvPr/>
          </p:nvSpPr>
          <p:spPr>
            <a:xfrm rot="16200000">
              <a:off x="16480800" y="3733069"/>
              <a:ext cx="2107691" cy="1157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1212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62" name="Shape 262"/>
            <p:cNvSpPr/>
            <p:nvPr/>
          </p:nvSpPr>
          <p:spPr>
            <a:xfrm>
              <a:off x="18112142" y="3266047"/>
              <a:ext cx="6294408" cy="2107692"/>
            </a:xfrm>
            <a:prstGeom prst="rect">
              <a:avLst/>
            </a:prstGeom>
            <a:solidFill>
              <a:srgbClr val="212121"/>
            </a:solidFill>
            <a:ln w="12700">
              <a:miter lim="400000"/>
            </a:ln>
          </p:spPr>
          <p:txBody>
            <a:bodyPr lIns="71437" tIns="71437" rIns="71437" bIns="71437" anchor="ctr"/>
            <a:lstStyle/>
            <a:p>
              <a:pPr marR="254000" algn="r">
                <a:defRPr sz="3000" b="0">
                  <a:solidFill>
                    <a:srgbClr val="FFFFFF"/>
                  </a:solidFill>
                  <a:latin typeface="Montserrat Bold"/>
                  <a:ea typeface="Montserrat Bold"/>
                  <a:cs typeface="Montserrat Bold"/>
                  <a:sym typeface="Montserrat Bold"/>
                </a:defRPr>
              </a:pPr>
              <a:endParaRPr/>
            </a:p>
          </p:txBody>
        </p:sp>
        <p:sp>
          <p:nvSpPr>
            <p:cNvPr id="263" name="Shape 263"/>
            <p:cNvSpPr/>
            <p:nvPr/>
          </p:nvSpPr>
          <p:spPr>
            <a:xfrm>
              <a:off x="20130576" y="3770358"/>
              <a:ext cx="4091306"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marR="254000" algn="r">
                <a:defRPr sz="3000" b="0">
                  <a:solidFill>
                    <a:srgbClr val="FFFFFF"/>
                  </a:solidFill>
                  <a:latin typeface="Montserrat Bold"/>
                  <a:ea typeface="Montserrat Bold"/>
                  <a:cs typeface="Montserrat Bold"/>
                  <a:sym typeface="Montserrat Bold"/>
                </a:defRPr>
              </a:pPr>
              <a:r>
                <a:t>YOU WILL NEED</a:t>
              </a:r>
              <a:br/>
              <a:r>
                <a:t> P</a:t>
              </a:r>
              <a:r>
                <a:rPr>
                  <a:latin typeface="Montserrat Medium"/>
                  <a:ea typeface="Montserrat Medium"/>
                  <a:cs typeface="Montserrat Medium"/>
                  <a:sym typeface="Montserrat Medium"/>
                </a:rPr>
                <a:t>en, internet access</a:t>
              </a:r>
            </a:p>
          </p:txBody>
        </p:sp>
        <p:sp>
          <p:nvSpPr>
            <p:cNvPr id="264" name="Shape 264"/>
            <p:cNvSpPr/>
            <p:nvPr/>
          </p:nvSpPr>
          <p:spPr>
            <a:xfrm>
              <a:off x="2479707" y="9714356"/>
              <a:ext cx="19139561" cy="1"/>
            </a:xfrm>
            <a:prstGeom prst="line">
              <a:avLst/>
            </a:prstGeom>
            <a:ln w="88900">
              <a:solidFill>
                <a:srgbClr val="0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65" name="Shape 265"/>
            <p:cNvSpPr/>
            <p:nvPr/>
          </p:nvSpPr>
          <p:spPr>
            <a:xfrm>
              <a:off x="1478213"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1</a:t>
              </a:r>
            </a:p>
          </p:txBody>
        </p:sp>
        <p:sp>
          <p:nvSpPr>
            <p:cNvPr id="266" name="Shape 266"/>
            <p:cNvSpPr/>
            <p:nvPr/>
          </p:nvSpPr>
          <p:spPr>
            <a:xfrm>
              <a:off x="21318340" y="9195086"/>
              <a:ext cx="1038542" cy="1038541"/>
            </a:xfrm>
            <a:prstGeom prst="ellipse">
              <a:avLst/>
            </a:pr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5</a:t>
              </a:r>
            </a:p>
          </p:txBody>
        </p:sp>
        <p:sp>
          <p:nvSpPr>
            <p:cNvPr id="267" name="Shape 267"/>
            <p:cNvSpPr/>
            <p:nvPr/>
          </p:nvSpPr>
          <p:spPr>
            <a:xfrm>
              <a:off x="16358308"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4</a:t>
              </a:r>
            </a:p>
          </p:txBody>
        </p:sp>
        <p:sp>
          <p:nvSpPr>
            <p:cNvPr id="271" name="Shape 271"/>
            <p:cNvSpPr/>
            <p:nvPr/>
          </p:nvSpPr>
          <p:spPr>
            <a:xfrm>
              <a:off x="-6795" y="632249"/>
              <a:ext cx="15465404"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72" name="Shape 272"/>
            <p:cNvSpPr/>
            <p:nvPr/>
          </p:nvSpPr>
          <p:spPr>
            <a:xfrm rot="5400000">
              <a:off x="14932590" y="1157410"/>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73" name="Shape 273"/>
            <p:cNvSpPr/>
            <p:nvPr/>
          </p:nvSpPr>
          <p:spPr>
            <a:xfrm>
              <a:off x="-233723" y="-43200"/>
              <a:ext cx="15385148" cy="2324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4400"/>
                </a:lnSpc>
                <a:defRPr sz="15000" b="0" spc="-300">
                  <a:solidFill>
                    <a:srgbClr val="FFFFFF"/>
                  </a:solidFill>
                  <a:latin typeface="Montserrat Bold"/>
                  <a:ea typeface="Montserrat Bold"/>
                  <a:cs typeface="Montserrat Bold"/>
                  <a:sym typeface="Montserrat Bold"/>
                </a:defRPr>
              </a:pPr>
              <a:r>
                <a:rPr dirty="0"/>
                <a:t>Business Model</a:t>
              </a:r>
            </a:p>
          </p:txBody>
        </p:sp>
        <p:sp>
          <p:nvSpPr>
            <p:cNvPr id="274" name="Shape 274"/>
            <p:cNvSpPr/>
            <p:nvPr/>
          </p:nvSpPr>
          <p:spPr>
            <a:xfrm>
              <a:off x="-39958" y="3219466"/>
              <a:ext cx="16150607" cy="2321716"/>
            </a:xfrm>
            <a:prstGeom prst="rect">
              <a:avLst/>
            </a:prstGeom>
            <a:solidFill>
              <a:srgbClr val="EE5150"/>
            </a:solidFill>
            <a:ln w="12700">
              <a:miter lim="400000"/>
            </a:ln>
          </p:spPr>
          <p:txBody>
            <a:bodyPr lIns="0" tIns="0" rIns="0" bIns="0" anchor="ctr"/>
            <a:lstStyle/>
            <a:p>
              <a:pPr lvl="3" algn="l" defTabSz="642937">
                <a:lnSpc>
                  <a:spcPts val="27900"/>
                </a:lnSpc>
                <a:defRPr sz="9600">
                  <a:solidFill>
                    <a:srgbClr val="FFFFFF"/>
                  </a:solidFill>
                  <a:latin typeface="Tw Cen MT"/>
                  <a:ea typeface="Tw Cen MT"/>
                  <a:cs typeface="Tw Cen MT"/>
                  <a:sym typeface="Tw Cen MT"/>
                </a:defRPr>
              </a:pPr>
              <a:endParaRPr/>
            </a:p>
          </p:txBody>
        </p:sp>
        <p:sp>
          <p:nvSpPr>
            <p:cNvPr id="275" name="Shape 275"/>
            <p:cNvSpPr/>
            <p:nvPr/>
          </p:nvSpPr>
          <p:spPr>
            <a:xfrm rot="5400000">
              <a:off x="15580800" y="3750134"/>
              <a:ext cx="2321716" cy="12713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E5150"/>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76" name="Shape 276"/>
            <p:cNvSpPr/>
            <p:nvPr/>
          </p:nvSpPr>
          <p:spPr>
            <a:xfrm>
              <a:off x="-347308" y="2325600"/>
              <a:ext cx="17024872" cy="23241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3" algn="l" defTabSz="642937">
                <a:lnSpc>
                  <a:spcPts val="34400"/>
                </a:lnSpc>
                <a:defRPr sz="15000" b="0" spc="-300">
                  <a:solidFill>
                    <a:srgbClr val="FFFFFF"/>
                  </a:solidFill>
                  <a:latin typeface="Montserrat Bold"/>
                  <a:ea typeface="Montserrat Bold"/>
                  <a:cs typeface="Montserrat Bold"/>
                  <a:sym typeface="Montserrat Bold"/>
                </a:defRPr>
              </a:pPr>
              <a:r>
                <a:rPr dirty="0"/>
                <a:t>Experimentation</a:t>
              </a:r>
            </a:p>
          </p:txBody>
        </p:sp>
        <p:sp>
          <p:nvSpPr>
            <p:cNvPr id="277" name="Shape 277"/>
            <p:cNvSpPr/>
            <p:nvPr/>
          </p:nvSpPr>
          <p:spPr>
            <a:xfrm>
              <a:off x="6438245" y="9195086"/>
              <a:ext cx="1038542"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2</a:t>
              </a:r>
            </a:p>
          </p:txBody>
        </p:sp>
        <p:sp>
          <p:nvSpPr>
            <p:cNvPr id="278" name="Shape 278"/>
            <p:cNvSpPr/>
            <p:nvPr/>
          </p:nvSpPr>
          <p:spPr>
            <a:xfrm>
              <a:off x="11398277" y="9195086"/>
              <a:ext cx="1038541" cy="1038541"/>
            </a:xfrm>
            <a:prstGeom prst="ellipse">
              <a:avLst/>
            </a:prstGeom>
            <a:solidFill>
              <a:srgbClr val="D6D6D6"/>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b="0">
                  <a:solidFill>
                    <a:srgbClr val="FFFFFF"/>
                  </a:solidFill>
                  <a:latin typeface="Montserrat Bold"/>
                  <a:ea typeface="Montserrat Bold"/>
                  <a:cs typeface="Montserrat Bold"/>
                  <a:sym typeface="Montserrat Bold"/>
                </a:defRPr>
              </a:lvl1pPr>
            </a:lstStyle>
            <a:p>
              <a:r>
                <a:t>3</a:t>
              </a:r>
            </a:p>
          </p:txBody>
        </p:sp>
      </p:grpSp>
      <p:sp>
        <p:nvSpPr>
          <p:cNvPr id="270" name="Shape 270"/>
          <p:cNvSpPr/>
          <p:nvPr/>
        </p:nvSpPr>
        <p:spPr>
          <a:xfrm>
            <a:off x="19993729" y="11114347"/>
            <a:ext cx="3687764" cy="2235201"/>
          </a:xfrm>
          <a:custGeom>
            <a:avLst/>
            <a:gdLst/>
            <a:ahLst/>
            <a:cxnLst>
              <a:cxn ang="0">
                <a:pos x="wd2" y="hd2"/>
              </a:cxn>
              <a:cxn ang="5400000">
                <a:pos x="wd2" y="hd2"/>
              </a:cxn>
              <a:cxn ang="10800000">
                <a:pos x="wd2" y="hd2"/>
              </a:cxn>
              <a:cxn ang="16200000">
                <a:pos x="wd2" y="hd2"/>
              </a:cxn>
            </a:cxnLst>
            <a:rect l="0" t="0" r="r" b="b"/>
            <a:pathLst>
              <a:path w="21600" h="21600" extrusionOk="0">
                <a:moveTo>
                  <a:pt x="10902" y="0"/>
                </a:moveTo>
                <a:lnTo>
                  <a:pt x="8659" y="4150"/>
                </a:lnTo>
                <a:lnTo>
                  <a:pt x="1492" y="4150"/>
                </a:lnTo>
                <a:cubicBezTo>
                  <a:pt x="668" y="4150"/>
                  <a:pt x="0" y="5252"/>
                  <a:pt x="0" y="6612"/>
                </a:cubicBezTo>
                <a:lnTo>
                  <a:pt x="0" y="19138"/>
                </a:lnTo>
                <a:cubicBezTo>
                  <a:pt x="0" y="20498"/>
                  <a:pt x="668" y="21600"/>
                  <a:pt x="1492" y="21600"/>
                </a:cubicBezTo>
                <a:lnTo>
                  <a:pt x="20108" y="21600"/>
                </a:lnTo>
                <a:cubicBezTo>
                  <a:pt x="20932" y="21600"/>
                  <a:pt x="21600" y="20498"/>
                  <a:pt x="21600" y="19138"/>
                </a:cubicBezTo>
                <a:lnTo>
                  <a:pt x="21600" y="6612"/>
                </a:lnTo>
                <a:cubicBezTo>
                  <a:pt x="21600" y="5252"/>
                  <a:pt x="20932" y="4150"/>
                  <a:pt x="20108" y="4150"/>
                </a:cubicBezTo>
                <a:lnTo>
                  <a:pt x="13143" y="4150"/>
                </a:lnTo>
                <a:lnTo>
                  <a:pt x="10902" y="0"/>
                </a:lnTo>
                <a:close/>
              </a:path>
            </a:pathLst>
          </a:custGeom>
          <a:solidFill>
            <a:srgbClr val="EE515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0">
                <a:solidFill>
                  <a:srgbClr val="FFFFFF"/>
                </a:solidFill>
                <a:latin typeface="Montserrat Medium"/>
                <a:ea typeface="Montserrat Medium"/>
                <a:cs typeface="Montserrat Medium"/>
                <a:sym typeface="Montserrat Medium"/>
              </a:defRPr>
            </a:lvl1pPr>
          </a:lstStyle>
          <a:p>
            <a:r>
              <a:t>Lorum ipsum dolor sit amet</a:t>
            </a:r>
          </a:p>
        </p:txBody>
      </p:sp>
      <p:sp>
        <p:nvSpPr>
          <p:cNvPr id="279" name="Shape 279"/>
          <p:cNvSpPr/>
          <p:nvPr/>
        </p:nvSpPr>
        <p:spPr>
          <a:xfrm>
            <a:off x="5905190"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80" name="Shape 280"/>
          <p:cNvSpPr/>
          <p:nvPr/>
        </p:nvSpPr>
        <p:spPr>
          <a:xfrm>
            <a:off x="10865222"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[10 mins] </a:t>
            </a:r>
          </a:p>
        </p:txBody>
      </p:sp>
      <p:sp>
        <p:nvSpPr>
          <p:cNvPr id="281" name="Shape 281"/>
          <p:cNvSpPr/>
          <p:nvPr/>
        </p:nvSpPr>
        <p:spPr>
          <a:xfrm>
            <a:off x="15825254" y="10470228"/>
            <a:ext cx="2104652"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defRPr b="0">
                <a:solidFill>
                  <a:srgbClr val="FF2830"/>
                </a:solidFill>
                <a:latin typeface="Montserrat Medium"/>
                <a:ea typeface="Montserrat Medium"/>
                <a:cs typeface="Montserrat Medium"/>
                <a:sym typeface="Montserrat Medium"/>
              </a:defRPr>
            </a:lvl1pPr>
          </a:lstStyle>
          <a:p>
            <a:r>
              <a:t>[30 mins]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0315676-031E-154C-96C8-44FA4DAF08AE}"/>
              </a:ext>
            </a:extLst>
          </p:cNvPr>
          <p:cNvGrpSpPr/>
          <p:nvPr/>
        </p:nvGrpSpPr>
        <p:grpSpPr>
          <a:xfrm>
            <a:off x="-36937" y="-2011"/>
            <a:ext cx="24496471" cy="12569404"/>
            <a:chOff x="-36937" y="-2011"/>
            <a:chExt cx="24496471" cy="12569404"/>
          </a:xfrm>
        </p:grpSpPr>
        <p:pic>
          <p:nvPicPr>
            <p:cNvPr id="283" name="pasted-image.pdf"/>
            <p:cNvPicPr>
              <a:picLocks noChangeAspect="1"/>
            </p:cNvPicPr>
            <p:nvPr/>
          </p:nvPicPr>
          <p:blipFill>
            <a:blip r:embed="rId2"/>
            <a:srcRect l="57245" t="62662" r="8715"/>
            <a:stretch>
              <a:fillRect/>
            </a:stretch>
          </p:blipFill>
          <p:spPr>
            <a:xfrm>
              <a:off x="1587" y="-2011"/>
              <a:ext cx="24457947" cy="12569404"/>
            </a:xfrm>
            <a:prstGeom prst="rect">
              <a:avLst/>
            </a:prstGeom>
            <a:ln w="12700">
              <a:miter lim="400000"/>
            </a:ln>
          </p:spPr>
        </p:pic>
        <p:sp>
          <p:nvSpPr>
            <p:cNvPr id="284" name="Shape 284"/>
            <p:cNvSpPr/>
            <p:nvPr/>
          </p:nvSpPr>
          <p:spPr>
            <a:xfrm>
              <a:off x="765506" y="1801174"/>
              <a:ext cx="11256646" cy="1692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lvl1pPr algn="l">
                <a:defRPr sz="10000" b="0">
                  <a:solidFill>
                    <a:srgbClr val="FFFFFF"/>
                  </a:solidFill>
                  <a:latin typeface="Montserrat Bold"/>
                  <a:ea typeface="Montserrat Bold"/>
                  <a:cs typeface="Montserrat Bold"/>
                  <a:sym typeface="Montserrat Bold"/>
                </a:defRPr>
              </a:lvl1pPr>
            </a:lstStyle>
            <a:p>
              <a:r>
                <a:t>Share your work!</a:t>
              </a:r>
            </a:p>
          </p:txBody>
        </p:sp>
        <p:sp>
          <p:nvSpPr>
            <p:cNvPr id="285" name="Shape 285"/>
            <p:cNvSpPr/>
            <p:nvPr/>
          </p:nvSpPr>
          <p:spPr>
            <a:xfrm>
              <a:off x="-36937" y="3546077"/>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6" name="Shape 286"/>
            <p:cNvSpPr/>
            <p:nvPr/>
          </p:nvSpPr>
          <p:spPr>
            <a:xfrm>
              <a:off x="855906" y="4285057"/>
              <a:ext cx="18232196" cy="765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defTabSz="457200">
                <a:defRPr sz="4000" b="0">
                  <a:solidFill>
                    <a:srgbClr val="FFFFFF"/>
                  </a:solidFill>
                  <a:latin typeface="Montserrat Bold"/>
                  <a:ea typeface="Montserrat Bold"/>
                  <a:cs typeface="Montserrat Bold"/>
                  <a:sym typeface="Montserrat Bold"/>
                </a:defRPr>
              </a:lvl1pPr>
            </a:lstStyle>
            <a:p>
              <a:r>
                <a:t>Upload photos of your work:</a:t>
              </a:r>
            </a:p>
          </p:txBody>
        </p:sp>
        <p:sp>
          <p:nvSpPr>
            <p:cNvPr id="287" name="Shape 287"/>
            <p:cNvSpPr/>
            <p:nvPr/>
          </p:nvSpPr>
          <p:spPr>
            <a:xfrm>
              <a:off x="855906" y="5114881"/>
              <a:ext cx="18232196" cy="44989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Bold"/>
                  <a:ea typeface="Montserrat Bold"/>
                  <a:cs typeface="Montserrat Bold"/>
                  <a:sym typeface="Montserrat Bold"/>
                </a:defRPr>
              </a:pPr>
              <a:endParaRP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Go to: </a:t>
              </a:r>
              <a:r>
                <a:rPr i="1">
                  <a:latin typeface="Montserrat-Italic"/>
                  <a:ea typeface="Montserrat-Italic"/>
                  <a:cs typeface="Montserrat-Italic"/>
                  <a:sym typeface="Montserrat-Italic"/>
                </a:rPr>
                <a:t>add URL here</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Enter the password: </a:t>
              </a:r>
              <a:r>
                <a:rPr i="1">
                  <a:latin typeface="Montserrat-Italic"/>
                  <a:ea typeface="Montserrat-Italic"/>
                  <a:cs typeface="Montserrat-Italic"/>
                  <a:sym typeface="Montserrat-Italic"/>
                </a:rPr>
                <a:t>password</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Upload a photo and caption of your work</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Wait for moderation</a:t>
              </a:r>
            </a:p>
            <a:p>
              <a:pPr marL="793750" indent="-793750" algn="l" defTabSz="457200">
                <a:buSzPct val="100000"/>
                <a:buAutoNum type="arabicParenR"/>
                <a:defRPr sz="4000" b="0">
                  <a:solidFill>
                    <a:srgbClr val="FFFFFF"/>
                  </a:solidFill>
                  <a:latin typeface="Montserrat Bold"/>
                  <a:ea typeface="Montserrat Bold"/>
                  <a:cs typeface="Montserrat Bold"/>
                  <a:sym typeface="Montserrat Bold"/>
                </a:defRPr>
              </a:pPr>
              <a:r>
                <a:t>View others’ ideas  </a:t>
              </a:r>
            </a:p>
          </p:txBody>
        </p:sp>
        <p:sp>
          <p:nvSpPr>
            <p:cNvPr id="288" name="Shape 288"/>
            <p:cNvSpPr/>
            <p:nvPr/>
          </p:nvSpPr>
          <p:spPr>
            <a:xfrm>
              <a:off x="765719" y="9722610"/>
              <a:ext cx="18232198" cy="2124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i="1">
                  <a:solidFill>
                    <a:srgbClr val="FFFFFF"/>
                  </a:solidFill>
                  <a:latin typeface="Montserrat-Italic"/>
                  <a:ea typeface="Montserrat-Italic"/>
                  <a:cs typeface="Montserrat-Italic"/>
                  <a:sym typeface="Montserrat-Italic"/>
                </a:defRPr>
              </a:pPr>
              <a:r>
                <a:t>A note to facilitators:</a:t>
              </a:r>
            </a:p>
            <a:p>
              <a:pPr algn="l" defTabSz="457200">
                <a:defRPr b="0" i="1">
                  <a:solidFill>
                    <a:srgbClr val="FFFFFF"/>
                  </a:solidFill>
                  <a:latin typeface="Montserrat-Italic"/>
                  <a:ea typeface="Montserrat-Italic"/>
                  <a:cs typeface="Montserrat-Italic"/>
                  <a:sym typeface="Montserrat-Italic"/>
                </a:defRPr>
              </a:pPr>
              <a:r>
                <a:t>Use this slide to give instructions for post-exercise sharing activities. These could take the form of facilitator-guided discussions, mini-presentations, or digital sharing via existing platforms (e.g. padlet) - as described here. Delete this paragraph when ready.</a:t>
              </a:r>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664805-C5E2-994F-AD24-C57B4ABE5FE9}"/>
              </a:ext>
            </a:extLst>
          </p:cNvPr>
          <p:cNvGrpSpPr/>
          <p:nvPr/>
        </p:nvGrpSpPr>
        <p:grpSpPr>
          <a:xfrm>
            <a:off x="-36937" y="720955"/>
            <a:ext cx="24457874" cy="13025113"/>
            <a:chOff x="-36937" y="720955"/>
            <a:chExt cx="24457874" cy="13025113"/>
          </a:xfrm>
        </p:grpSpPr>
        <p:pic>
          <p:nvPicPr>
            <p:cNvPr id="290" name="pasted-image.pdf"/>
            <p:cNvPicPr>
              <a:picLocks noChangeAspect="1"/>
            </p:cNvPicPr>
            <p:nvPr/>
          </p:nvPicPr>
          <p:blipFill>
            <a:blip r:embed="rId2"/>
            <a:srcRect l="27630"/>
            <a:stretch>
              <a:fillRect/>
            </a:stretch>
          </p:blipFill>
          <p:spPr>
            <a:xfrm rot="10800000">
              <a:off x="4304849" y="720955"/>
              <a:ext cx="20114295" cy="13021637"/>
            </a:xfrm>
            <a:prstGeom prst="rect">
              <a:avLst/>
            </a:prstGeom>
            <a:ln w="12700">
              <a:miter lim="400000"/>
            </a:ln>
          </p:spPr>
        </p:pic>
        <p:pic>
          <p:nvPicPr>
            <p:cNvPr id="291" name="pasted-image.pdf"/>
            <p:cNvPicPr>
              <a:picLocks noChangeAspect="1"/>
            </p:cNvPicPr>
            <p:nvPr/>
          </p:nvPicPr>
          <p:blipFill>
            <a:blip r:embed="rId2"/>
            <a:srcRect t="33454" r="50402"/>
            <a:stretch>
              <a:fillRect/>
            </a:stretch>
          </p:blipFill>
          <p:spPr>
            <a:xfrm rot="10800000">
              <a:off x="-4557" y="6312722"/>
              <a:ext cx="11825051" cy="7433346"/>
            </a:xfrm>
            <a:prstGeom prst="rect">
              <a:avLst/>
            </a:prstGeom>
            <a:ln w="12700">
              <a:miter lim="400000"/>
            </a:ln>
          </p:spPr>
        </p:pic>
        <p:sp>
          <p:nvSpPr>
            <p:cNvPr id="292" name="Shape 292"/>
            <p:cNvSpPr/>
            <p:nvPr/>
          </p:nvSpPr>
          <p:spPr>
            <a:xfrm>
              <a:off x="-36937" y="12049959"/>
              <a:ext cx="24457874" cy="1"/>
            </a:xfrm>
            <a:prstGeom prst="line">
              <a:avLst/>
            </a:prstGeom>
            <a:ln w="215900">
              <a:solidFill>
                <a:srgbClr val="FFFFFF"/>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93" name="Shape 293"/>
            <p:cNvSpPr/>
            <p:nvPr/>
          </p:nvSpPr>
          <p:spPr>
            <a:xfrm>
              <a:off x="975503" y="891390"/>
              <a:ext cx="3253868" cy="47783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p>
              <a:pPr algn="l">
                <a:defRPr sz="6000" b="0">
                  <a:latin typeface="Montserrat Bold"/>
                  <a:ea typeface="Montserrat Bold"/>
                  <a:cs typeface="Montserrat Bold"/>
                  <a:sym typeface="Montserrat Bold"/>
                </a:defRPr>
              </a:pPr>
              <a:r>
                <a:t>Design.</a:t>
              </a:r>
            </a:p>
            <a:p>
              <a:pPr algn="l">
                <a:defRPr sz="6000" b="0">
                  <a:latin typeface="Montserrat Bold"/>
                  <a:ea typeface="Montserrat Bold"/>
                  <a:cs typeface="Montserrat Bold"/>
                  <a:sym typeface="Montserrat Bold"/>
                </a:defRPr>
              </a:pPr>
              <a:r>
                <a:t>Think</a:t>
              </a:r>
            </a:p>
            <a:p>
              <a:pPr algn="l">
                <a:defRPr sz="6000" b="0">
                  <a:latin typeface="Montserrat Bold"/>
                  <a:ea typeface="Montserrat Bold"/>
                  <a:cs typeface="Montserrat Bold"/>
                  <a:sym typeface="Montserrat Bold"/>
                </a:defRPr>
              </a:pPr>
              <a:r>
                <a:t>Make.</a:t>
              </a:r>
            </a:p>
            <a:p>
              <a:pPr algn="l">
                <a:defRPr sz="6000" b="0">
                  <a:latin typeface="Montserrat Bold"/>
                  <a:ea typeface="Montserrat Bold"/>
                  <a:cs typeface="Montserrat Bold"/>
                  <a:sym typeface="Montserrat Bold"/>
                </a:defRPr>
              </a:pPr>
              <a:r>
                <a:t>Break. </a:t>
              </a:r>
            </a:p>
            <a:p>
              <a:pPr algn="l">
                <a:defRPr sz="6000" b="0">
                  <a:latin typeface="Montserrat Bold"/>
                  <a:ea typeface="Montserrat Bold"/>
                  <a:cs typeface="Montserrat Bold"/>
                  <a:sym typeface="Montserrat Bold"/>
                </a:defRPr>
              </a:pPr>
              <a:r>
                <a:t>Repeat.</a:t>
              </a:r>
            </a:p>
          </p:txBody>
        </p:sp>
        <p:sp>
          <p:nvSpPr>
            <p:cNvPr id="294" name="Shape 294"/>
            <p:cNvSpPr/>
            <p:nvPr/>
          </p:nvSpPr>
          <p:spPr>
            <a:xfrm>
              <a:off x="8634748" y="2755150"/>
              <a:ext cx="14424722" cy="260648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b="0">
                  <a:solidFill>
                    <a:srgbClr val="FFFFFF"/>
                  </a:solidFill>
                  <a:latin typeface="Montserrat Bold"/>
                  <a:ea typeface="Montserrat Bold"/>
                  <a:cs typeface="Montserrat Bold"/>
                  <a:sym typeface="Montserrat Bold"/>
                </a:defRPr>
              </a:pPr>
              <a:r>
                <a:rPr dirty="0"/>
                <a:t>This work is licensed under a Creative Commons Attribution-</a:t>
              </a:r>
              <a:r>
                <a:rPr dirty="0" err="1"/>
                <a:t>NonCommercial</a:t>
              </a:r>
              <a:r>
                <a:rPr dirty="0"/>
                <a:t>-</a:t>
              </a:r>
              <a:r>
                <a:rPr dirty="0" err="1"/>
                <a:t>ShareAlike</a:t>
              </a:r>
              <a:r>
                <a:rPr dirty="0"/>
                <a:t> 4.0 International License. Designed by the authors of “Design. Think. Make. Break. Repeat. A Handbook of Methods” (BIS Publishers).</a:t>
              </a:r>
            </a:p>
            <a:p>
              <a:pPr algn="l" defTabSz="457200">
                <a:defRPr b="0">
                  <a:solidFill>
                    <a:srgbClr val="FFFFFF"/>
                  </a:solidFill>
                  <a:latin typeface="Montserrat Bold"/>
                  <a:ea typeface="Montserrat Bold"/>
                  <a:cs typeface="Montserrat Bold"/>
                  <a:sym typeface="Montserrat Bold"/>
                </a:defRPr>
              </a:pPr>
              <a:r>
                <a:rPr u="sng" dirty="0">
                  <a:solidFill>
                    <a:schemeClr val="bg1"/>
                  </a:solidFill>
                  <a:hlinkClick r:id="rId3">
                    <a:extLst>
                      <a:ext uri="{A12FA001-AC4F-418D-AE19-62706E023703}">
                        <ahyp:hlinkClr xmlns:ahyp="http://schemas.microsoft.com/office/drawing/2018/hyperlinkcolor" val="tx"/>
                      </a:ext>
                    </a:extLst>
                  </a:hlinkClick>
                </a:rPr>
                <a:t>www.designthinkmakebreakrepeat.com</a:t>
              </a:r>
            </a:p>
          </p:txBody>
        </p:sp>
        <p:sp>
          <p:nvSpPr>
            <p:cNvPr id="295" name="Shape 295"/>
            <p:cNvSpPr/>
            <p:nvPr/>
          </p:nvSpPr>
          <p:spPr>
            <a:xfrm>
              <a:off x="746861" y="6774665"/>
              <a:ext cx="23078331" cy="47275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algn="l" defTabSz="457200">
                <a:defRPr sz="4000" b="0">
                  <a:solidFill>
                    <a:srgbClr val="FFFFFF"/>
                  </a:solidFill>
                  <a:latin typeface="Montserrat Medium"/>
                  <a:ea typeface="Montserrat Medium"/>
                  <a:cs typeface="Montserrat Medium"/>
                  <a:sym typeface="Montserrat Medium"/>
                </a:defRPr>
              </a:pPr>
              <a:r>
                <a:t>How to use these slides</a:t>
              </a:r>
            </a:p>
            <a:p>
              <a:pPr algn="l" defTabSz="457200">
                <a:defRPr b="0" i="1">
                  <a:solidFill>
                    <a:srgbClr val="FFFFFF"/>
                  </a:solidFill>
                  <a:latin typeface="Montserrat-Italic"/>
                  <a:ea typeface="Montserrat-Italic"/>
                  <a:cs typeface="Montserrat-Italic"/>
                  <a:sym typeface="Montserrat-Italic"/>
                </a:defRPr>
              </a:pPr>
              <a:r>
                <a:t>These companion slides for the published book “Design Think Make Break Repeat: A Handbook of Methods”, support facilitation of the published exercises during workshops, tutorials or other guided design sessions. </a:t>
              </a:r>
            </a:p>
            <a:p>
              <a:pPr algn="l" defTabSz="457200">
                <a:defRPr b="0" i="1">
                  <a:solidFill>
                    <a:srgbClr val="FFFFFF"/>
                  </a:solidFill>
                  <a:latin typeface="Montserrat-Italic"/>
                  <a:ea typeface="Montserrat-Italic"/>
                  <a:cs typeface="Montserrat-Italic"/>
                  <a:sym typeface="Montserrat-Italic"/>
                </a:defRPr>
              </a:pPr>
              <a:endParaRPr/>
            </a:p>
            <a:p>
              <a:pPr algn="l" defTabSz="457200">
                <a:defRPr b="0" i="1">
                  <a:solidFill>
                    <a:srgbClr val="FFFFFF"/>
                  </a:solidFill>
                  <a:latin typeface="Montserrat-Italic"/>
                  <a:ea typeface="Montserrat-Italic"/>
                  <a:cs typeface="Montserrat-Italic"/>
                  <a:sym typeface="Montserrat-Italic"/>
                </a:defRPr>
              </a:pPr>
              <a:r>
                <a:rPr b="1">
                  <a:latin typeface="Montserrat-BoldItalic"/>
                  <a:ea typeface="Montserrat-BoldItalic"/>
                  <a:cs typeface="Montserrat-BoldItalic"/>
                  <a:sym typeface="Montserrat-BoldItalic"/>
                </a:rPr>
                <a:t>Slide 1: Title.</a:t>
              </a:r>
              <a:r>
                <a:t> Introduce the method, using the description from the book.</a:t>
              </a:r>
            </a:p>
            <a:p>
              <a:pPr algn="l" defTabSz="457200">
                <a:defRPr i="1">
                  <a:solidFill>
                    <a:srgbClr val="FFFFFF"/>
                  </a:solidFill>
                  <a:latin typeface="Montserrat-BoldItalic"/>
                  <a:ea typeface="Montserrat-BoldItalic"/>
                  <a:cs typeface="Montserrat-BoldItalic"/>
                  <a:sym typeface="Montserrat-BoldItalic"/>
                </a:defRPr>
              </a:pPr>
              <a:r>
                <a:t>Slide 2: Examples. </a:t>
              </a:r>
              <a:r>
                <a:rPr b="0">
                  <a:latin typeface="Montserrat-Italic"/>
                  <a:ea typeface="Montserrat-Italic"/>
                  <a:cs typeface="Montserrat-Italic"/>
                  <a:sym typeface="Montserrat-Italic"/>
                </a:rPr>
                <a:t>Use this slide to add your own images/examples of the method in use, or extra information.</a:t>
              </a:r>
              <a:r>
                <a:t> </a:t>
              </a:r>
            </a:p>
            <a:p>
              <a:pPr algn="l" defTabSz="457200">
                <a:defRPr i="1">
                  <a:solidFill>
                    <a:srgbClr val="FFFFFF"/>
                  </a:solidFill>
                  <a:latin typeface="Montserrat-BoldItalic"/>
                  <a:ea typeface="Montserrat-BoldItalic"/>
                  <a:cs typeface="Montserrat-BoldItalic"/>
                  <a:sym typeface="Montserrat-BoldItalic"/>
                </a:defRPr>
              </a:pPr>
              <a:r>
                <a:t>Slide 3+: Steps. </a:t>
              </a:r>
              <a:r>
                <a:rPr b="0">
                  <a:latin typeface="Montserrat-Italic"/>
                  <a:ea typeface="Montserrat-Italic"/>
                  <a:cs typeface="Montserrat-Italic"/>
                  <a:sym typeface="Montserrat-Italic"/>
                </a:rPr>
                <a:t>Use one slide for each step of the method, to track timing and progress. The tip boxes can be used to offer extra guidance for specific steps, where needed. </a:t>
              </a:r>
            </a:p>
            <a:p>
              <a:pPr algn="l" defTabSz="457200">
                <a:defRPr i="1">
                  <a:solidFill>
                    <a:srgbClr val="FFFFFF"/>
                  </a:solidFill>
                  <a:latin typeface="Montserrat-BoldItalic"/>
                  <a:ea typeface="Montserrat-BoldItalic"/>
                  <a:cs typeface="Montserrat-BoldItalic"/>
                  <a:sym typeface="Montserrat-BoldItalic"/>
                </a:defRPr>
              </a:pPr>
              <a:r>
                <a:t>Slide 4: Sharing. </a:t>
              </a:r>
              <a:r>
                <a:rPr b="0">
                  <a:latin typeface="Montserrat-Italic"/>
                  <a:ea typeface="Montserrat-Italic"/>
                  <a:cs typeface="Montserrat-Italic"/>
                  <a:sym typeface="Montserrat-Italic"/>
                </a:rPr>
                <a:t>Results of the exercise are shared and discussed, in an appropriate format.</a:t>
              </a:r>
            </a:p>
          </p:txBody>
        </p:sp>
        <p:sp>
          <p:nvSpPr>
            <p:cNvPr id="296" name="Shape 296"/>
            <p:cNvSpPr/>
            <p:nvPr/>
          </p:nvSpPr>
          <p:spPr>
            <a:xfrm>
              <a:off x="16322992" y="12661177"/>
              <a:ext cx="7541642" cy="447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r">
                <a:defRPr sz="2000" b="0">
                  <a:solidFill>
                    <a:srgbClr val="FFFFFF"/>
                  </a:solidFill>
                  <a:latin typeface="Montserrat Medium"/>
                  <a:ea typeface="Montserrat Medium"/>
                  <a:cs typeface="Montserrat Medium"/>
                  <a:sym typeface="Montserrat Medium"/>
                </a:defRPr>
              </a:lvl1pPr>
            </a:lstStyle>
            <a:p>
              <a:r>
                <a:t>Slide design by: Hamish Henderson, Madeleine Borthwick</a:t>
              </a:r>
            </a:p>
          </p:txBody>
        </p:sp>
      </p:gr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56</TotalTime>
  <Words>1018</Words>
  <Application>Microsoft Macintosh PowerPoint</Application>
  <PresentationFormat>Custom</PresentationFormat>
  <Paragraphs>125</Paragraphs>
  <Slides>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Helvetica Neue Medium</vt:lpstr>
      <vt:lpstr>Montserrat-Italic</vt:lpstr>
      <vt:lpstr>Tw Cen MT</vt:lpstr>
      <vt:lpstr>Helvetica Neue</vt:lpstr>
      <vt:lpstr>Palatino</vt:lpstr>
      <vt:lpstr>Montserrat Medium</vt:lpstr>
      <vt:lpstr>Helvetica Light</vt:lpstr>
      <vt:lpstr>Helvetica Neue Light</vt:lpstr>
      <vt:lpstr>Helvetica Neue Thin</vt:lpstr>
      <vt:lpstr>Montserrat Bold</vt:lpstr>
      <vt:lpstr>Montserrat-BoldItalic</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Robert Dongas</cp:lastModifiedBy>
  <cp:revision>19</cp:revision>
  <dcterms:modified xsi:type="dcterms:W3CDTF">2020-01-09T04:35:58Z</dcterms:modified>
</cp:coreProperties>
</file>